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2"/>
  </p:sldMasterIdLst>
  <p:notesMasterIdLst>
    <p:notesMasterId r:id="rId24"/>
  </p:notesMasterIdLst>
  <p:handoutMasterIdLst>
    <p:handoutMasterId r:id="rId25"/>
  </p:handoutMasterIdLst>
  <p:sldIdLst>
    <p:sldId id="345" r:id="rId3"/>
    <p:sldId id="441" r:id="rId4"/>
    <p:sldId id="442" r:id="rId5"/>
    <p:sldId id="429" r:id="rId6"/>
    <p:sldId id="415" r:id="rId7"/>
    <p:sldId id="416" r:id="rId8"/>
    <p:sldId id="417" r:id="rId9"/>
    <p:sldId id="420" r:id="rId10"/>
    <p:sldId id="419" r:id="rId11"/>
    <p:sldId id="423" r:id="rId12"/>
    <p:sldId id="394" r:id="rId13"/>
    <p:sldId id="430" r:id="rId14"/>
    <p:sldId id="431" r:id="rId15"/>
    <p:sldId id="432" r:id="rId16"/>
    <p:sldId id="433" r:id="rId17"/>
    <p:sldId id="438" r:id="rId18"/>
    <p:sldId id="435" r:id="rId19"/>
    <p:sldId id="434" r:id="rId20"/>
    <p:sldId id="436" r:id="rId21"/>
    <p:sldId id="439" r:id="rId22"/>
    <p:sldId id="375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92D050"/>
    <a:srgbClr val="006600"/>
    <a:srgbClr val="FF66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6473" autoAdjust="0"/>
  </p:normalViewPr>
  <p:slideViewPr>
    <p:cSldViewPr snapToGrid="0">
      <p:cViewPr varScale="1">
        <p:scale>
          <a:sx n="82" d="100"/>
          <a:sy n="82" d="100"/>
        </p:scale>
        <p:origin x="941" y="72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Byurakan Astrophysical Observatory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Byurakan Astrophysical Observatory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148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20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921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0985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6354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/>
              <a:t>13/05/2026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830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4060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2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075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3174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313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2277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r>
              <a:rPr lang="en-US"/>
              <a:t>13/05/2026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r>
              <a:rPr lang="hy-AM"/>
              <a:t>ԱԱԳ-2026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6487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3" Type="http://schemas.openxmlformats.org/officeDocument/2006/relationships/image" Target="../media/image80.png"/><Relationship Id="rId7" Type="http://schemas.openxmlformats.org/officeDocument/2006/relationships/image" Target="../media/image21.gif"/><Relationship Id="rId12" Type="http://schemas.openxmlformats.org/officeDocument/2006/relationships/image" Target="../media/image26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gif"/><Relationship Id="rId5" Type="http://schemas.openxmlformats.org/officeDocument/2006/relationships/image" Target="../media/image19.png"/><Relationship Id="rId10" Type="http://schemas.openxmlformats.org/officeDocument/2006/relationships/image" Target="../media/image24.gif"/><Relationship Id="rId4" Type="http://schemas.openxmlformats.org/officeDocument/2006/relationships/image" Target="../media/image90.png"/><Relationship Id="rId9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1.jpeg"/><Relationship Id="rId4" Type="http://schemas.openxmlformats.org/officeDocument/2006/relationships/image" Target="../media/image36.png"/><Relationship Id="rId9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0.png"/><Relationship Id="rId5" Type="http://schemas.openxmlformats.org/officeDocument/2006/relationships/image" Target="../media/image65.emf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0B23C9-ACE7-B2FD-B1F5-365545679C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37371" y="4205288"/>
            <a:ext cx="1295400" cy="457200"/>
          </a:xfrm>
        </p:spPr>
        <p:txBody>
          <a:bodyPr/>
          <a:lstStyle/>
          <a:p>
            <a:r>
              <a:rPr lang="en-US" sz="1400" dirty="0">
                <a:solidFill>
                  <a:schemeClr val="tx1"/>
                </a:solidFill>
                <a:latin typeface="Sylfaen" panose="010A0502050306030303" pitchFamily="18" charset="0"/>
              </a:rPr>
              <a:t>13/05/2026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1FEB8-8517-C667-C28D-52202FDB4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10199" y="4205288"/>
            <a:ext cx="2203581" cy="457200"/>
          </a:xfrm>
        </p:spPr>
        <p:txBody>
          <a:bodyPr/>
          <a:lstStyle/>
          <a:p>
            <a:r>
              <a:rPr lang="hy-AM" sz="1400" dirty="0">
                <a:solidFill>
                  <a:schemeClr val="tx1"/>
                </a:solidFill>
                <a:latin typeface="Sylfaen" panose="010A0502050306030303" pitchFamily="18" charset="0"/>
              </a:rPr>
              <a:t>ԱԱԳ-2026</a:t>
            </a:r>
            <a:endParaRPr lang="en-US" sz="1400" dirty="0">
              <a:solidFill>
                <a:schemeClr val="tx1"/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B120FB-D048-B183-5528-661B1240F5A6}"/>
              </a:ext>
            </a:extLst>
          </p:cNvPr>
          <p:cNvSpPr txBox="1"/>
          <p:nvPr/>
        </p:nvSpPr>
        <p:spPr>
          <a:xfrm>
            <a:off x="88899" y="414085"/>
            <a:ext cx="563542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y-AM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Գալակտիկական դինամիկայի ազդեցությունը միջուկի ակտիվության, աստղառաջացման, գերնորերի և աստղա-մոլորակային կազմության վրա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of galactic dynamics on AGN, star formation, supernovae, and stellar-planetary composition</a:t>
            </a:r>
          </a:p>
          <a:p>
            <a:pPr algn="ctr"/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y-AM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«Գիտական ստորաբաժանումների ամրապնդման ծրագիր - 2024»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hy-AM" dirty="0">
                <a:latin typeface="Times New Roman" panose="02020603050405020304" pitchFamily="18" charset="0"/>
                <a:cs typeface="Times New Roman" panose="02020603050405020304" pitchFamily="18" charset="0"/>
              </a:rPr>
              <a:t>Ծածկագիր`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24LCG-1C021)</a:t>
            </a:r>
          </a:p>
        </p:txBody>
      </p:sp>
      <p:pic>
        <p:nvPicPr>
          <p:cNvPr id="7" name="Picture 2" descr="https://scx1.b-cdn.net/csz/news/800a/2023/hubble-captures-spiral.jpg">
            <a:extLst>
              <a:ext uri="{FF2B5EF4-FFF2-40B4-BE49-F238E27FC236}">
                <a16:creationId xmlns:a16="http://schemas.microsoft.com/office/drawing/2014/main" id="{3D2043DB-52EA-219F-C3A4-6E230F425E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2" r="18980" b="8902"/>
          <a:stretch/>
        </p:blipFill>
        <p:spPr bwMode="auto">
          <a:xfrm>
            <a:off x="5724321" y="346977"/>
            <a:ext cx="3197459" cy="296575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848F9912-2B4E-1D9F-FA2D-54DA579C5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990" y="419805"/>
            <a:ext cx="1428750" cy="800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E147546B-08AA-4612-5D9D-F3CB81067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556" y="2688450"/>
            <a:ext cx="1762580" cy="55954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559A8B0-D3FF-C9A1-F31B-14FA98275C6F}"/>
              </a:ext>
            </a:extLst>
          </p:cNvPr>
          <p:cNvSpPr/>
          <p:nvPr/>
        </p:nvSpPr>
        <p:spPr>
          <a:xfrm>
            <a:off x="412694" y="5200177"/>
            <a:ext cx="798683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>
              <a:buNone/>
            </a:pPr>
            <a:r>
              <a:rPr lang="hy-AM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ԱԱԳԼ Կոսմոլոգիայի և աստղաֆիզիկայի կենտրոն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(№211)</a:t>
            </a:r>
          </a:p>
          <a:p>
            <a:pPr marL="82296" indent="0">
              <a:buNone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hy-AM" sz="1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Գերնոր աստղերի ուսումնասիրության</a:t>
            </a:r>
            <a:r>
              <a:rPr lang="hy-AM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խումբ № 211/1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Նախագծի ղեկավար  - </a:t>
            </a:r>
            <a:r>
              <a:rPr lang="hy-AM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Արթուր Հակոբյան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(ֆմգթ, առաջատար գիտաշխատող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ԱԱԳԼ)</a:t>
            </a:r>
          </a:p>
          <a:p>
            <a:pPr marL="82296" indent="0" algn="r">
              <a:buNone/>
            </a:pPr>
            <a:r>
              <a:rPr lang="hy-AM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(2022թ.-ից ԱԱԳԼ տնօրենի տեղակալ գիտության գծով)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029817EC-2D92-A627-67E8-3729C93C8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1" y="6220665"/>
            <a:ext cx="1335299" cy="57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496518-0559-6843-AAA0-E3576D8DEB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4368" y="4571257"/>
            <a:ext cx="2678329" cy="12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5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04A75D-5F19-C8A8-D11A-3B88A3CBA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F29936-6080-4C6E-6A31-7A3BE98E9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57B1F983-CED2-06EB-454D-522F820B9A5A}"/>
              </a:ext>
            </a:extLst>
          </p:cNvPr>
          <p:cNvSpPr txBox="1">
            <a:spLocks/>
          </p:cNvSpPr>
          <p:nvPr/>
        </p:nvSpPr>
        <p:spPr>
          <a:xfrm>
            <a:off x="81465" y="444643"/>
            <a:ext cx="8989787" cy="4127357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Նախագծի ղեկավար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Արթուր Հակոբյան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1981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թ., ֆմգթ, առաջատար գիտաշխատող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ԱԱԳԼ)</a:t>
            </a:r>
          </a:p>
          <a:p>
            <a:pPr marL="82296" indent="0">
              <a:buNone/>
            </a:pPr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Կատարողներ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Լիլիթ Բարխուդարյան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թ., ֆմգթ, գիտաշխատող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ԱԱԳԼ)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Արփինե Կարապետյան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թ., ֆմգթ, գիտաշխատող, ԱԱԳԼ)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Ժակլին Մարտիրոսյան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72թ., ֆմգթ, գիտաշխատող, ԵՊՀ)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Մկրտիչ Գևորգյան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3թ., գիտաշխատող, ԱԱԳԼ)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Դավիթ Բաղդասարյան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(2003թ., լաբորանտ, ԱԱԳԼ: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hy-AM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րդ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կուրսի ուսանող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ԵՊՀ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Ֆիզ. ինստ.)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Գրիգոր Հովհաննիսյան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(200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թ.,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hy-AM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րդ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կուրսի ուսանող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ԵՊՀ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Ֆիզ. ինստ.)</a:t>
            </a:r>
          </a:p>
          <a:p>
            <a:pPr marL="82296" indent="0">
              <a:buNone/>
            </a:pPr>
            <a:endParaRPr lang="hy-AM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Օտարերկրյա գործընկեր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</a:p>
          <a:p>
            <a:pPr marL="82296" indent="0">
              <a:buNone/>
            </a:pPr>
            <a:r>
              <a:rPr lang="hy-AM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Վարդան Ադիբեկյան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3թ., ֆմգթ,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Աստղաֆիզիկայի և տիեզերագիտության ինստ.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y-AM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Պորտուգալիա)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2BBE473-4FB8-2C15-D598-223F73825488}"/>
              </a:ext>
            </a:extLst>
          </p:cNvPr>
          <p:cNvGrpSpPr/>
          <p:nvPr/>
        </p:nvGrpSpPr>
        <p:grpSpPr>
          <a:xfrm>
            <a:off x="64062" y="3778980"/>
            <a:ext cx="5354968" cy="2923401"/>
            <a:chOff x="64062" y="3778980"/>
            <a:chExt cx="5354968" cy="292340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165B6F6C-9FBF-999C-CEC2-331162C72157}"/>
                </a:ext>
              </a:extLst>
            </p:cNvPr>
            <p:cNvGrpSpPr/>
            <p:nvPr/>
          </p:nvGrpSpPr>
          <p:grpSpPr>
            <a:xfrm>
              <a:off x="64062" y="3778980"/>
              <a:ext cx="5042012" cy="2178015"/>
              <a:chOff x="64062" y="3778980"/>
              <a:chExt cx="5042012" cy="2178015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A51FB4DF-0077-92D0-46DA-B39E62B936E0}"/>
                  </a:ext>
                </a:extLst>
              </p:cNvPr>
              <p:cNvGrpSpPr/>
              <p:nvPr/>
            </p:nvGrpSpPr>
            <p:grpSpPr>
              <a:xfrm>
                <a:off x="64062" y="3778980"/>
                <a:ext cx="2274982" cy="693014"/>
                <a:chOff x="461582" y="4248318"/>
                <a:chExt cx="2274982" cy="693014"/>
              </a:xfrm>
            </p:grpSpPr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id="{33CB6332-5221-B2D8-74A9-3E40CBDD5F00}"/>
                    </a:ext>
                  </a:extLst>
                </p:cNvPr>
                <p:cNvSpPr/>
                <p:nvPr/>
              </p:nvSpPr>
              <p:spPr>
                <a:xfrm>
                  <a:off x="461582" y="4572000"/>
                  <a:ext cx="2274982" cy="369332"/>
                </a:xfrm>
                <a:prstGeom prst="rect">
                  <a:avLst/>
                </a:prstGeom>
                <a:ln>
                  <a:solidFill>
                    <a:schemeClr val="accent6"/>
                  </a:solidFill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dirty="0">
                      <a:solidFill>
                        <a:schemeClr val="accent6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h-index in Scopus - </a:t>
                  </a:r>
                  <a:r>
                    <a:rPr lang="en-US" b="1" dirty="0">
                      <a:solidFill>
                        <a:schemeClr val="accent6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57</a:t>
                  </a:r>
                </a:p>
              </p:txBody>
            </p:sp>
            <p:sp>
              <p:nvSpPr>
                <p:cNvPr id="28" name="Right Arrow 13">
                  <a:extLst>
                    <a:ext uri="{FF2B5EF4-FFF2-40B4-BE49-F238E27FC236}">
                      <a16:creationId xmlns:a16="http://schemas.microsoft.com/office/drawing/2014/main" id="{3165AAEC-4D30-3A3D-B26E-2C63847477DB}"/>
                    </a:ext>
                  </a:extLst>
                </p:cNvPr>
                <p:cNvSpPr/>
                <p:nvPr/>
              </p:nvSpPr>
              <p:spPr>
                <a:xfrm rot="16200000">
                  <a:off x="1461335" y="4209725"/>
                  <a:ext cx="312687" cy="389873"/>
                </a:xfrm>
                <a:prstGeom prst="rightArrow">
                  <a:avLst/>
                </a:prstGeom>
                <a:noFill/>
                <a:ln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FD3D113-3906-32AD-085A-598D20E7FBBF}"/>
                  </a:ext>
                </a:extLst>
              </p:cNvPr>
              <p:cNvSpPr/>
              <p:nvPr/>
            </p:nvSpPr>
            <p:spPr>
              <a:xfrm>
                <a:off x="246132" y="4572000"/>
                <a:ext cx="4859942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400" dirty="0">
                    <a:solidFill>
                      <a:schemeClr val="accent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RESEARCH INTEREST</a:t>
                </a:r>
              </a:p>
              <a:p>
                <a:endParaRPr lang="en-GB" sz="1400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solidFill>
                      <a:schemeClr val="accent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Statistical properties of extrasolar planets and their host stars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solidFill>
                      <a:schemeClr val="accent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star-planet compositional link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solidFill>
                      <a:schemeClr val="accent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Galactic structure and stellar populations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solidFill>
                      <a:schemeClr val="accent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Supernovae and their host galaxies</a:t>
                </a:r>
                <a:endParaRPr lang="en-US" sz="1400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C5E05D6-8A2C-E887-BC43-E36BA8288F94}"/>
                </a:ext>
              </a:extLst>
            </p:cNvPr>
            <p:cNvSpPr/>
            <p:nvPr/>
          </p:nvSpPr>
          <p:spPr>
            <a:xfrm>
              <a:off x="312955" y="6056050"/>
              <a:ext cx="51060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14</a:t>
              </a:r>
              <a:r>
                <a:rPr lang="hy-AM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տարվա գիտական համագործակցություն, համատեղ տպագրված 2</a:t>
              </a:r>
              <a:r>
                <a:rPr lang="en-US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  <a:r>
                <a:rPr lang="hy-AM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հոդված</a:t>
              </a:r>
              <a:endParaRPr lang="en-US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183F96B-6220-F8AC-9831-623AB131DA58}"/>
              </a:ext>
            </a:extLst>
          </p:cNvPr>
          <p:cNvGrpSpPr/>
          <p:nvPr/>
        </p:nvGrpSpPr>
        <p:grpSpPr>
          <a:xfrm>
            <a:off x="-55680" y="550515"/>
            <a:ext cx="9020307" cy="2194543"/>
            <a:chOff x="-55680" y="550515"/>
            <a:chExt cx="9020307" cy="2194543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7173C2C0-112C-75A9-959D-4FCDBEF38F42}"/>
                </a:ext>
              </a:extLst>
            </p:cNvPr>
            <p:cNvGrpSpPr/>
            <p:nvPr/>
          </p:nvGrpSpPr>
          <p:grpSpPr>
            <a:xfrm>
              <a:off x="81465" y="712098"/>
              <a:ext cx="8883162" cy="2032960"/>
              <a:chOff x="81465" y="712098"/>
              <a:chExt cx="8883162" cy="2032960"/>
            </a:xfrm>
          </p:grpSpPr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87CFC26D-937E-50FE-6F6E-E1C8E47E9559}"/>
                  </a:ext>
                </a:extLst>
              </p:cNvPr>
              <p:cNvGrpSpPr/>
              <p:nvPr/>
            </p:nvGrpSpPr>
            <p:grpSpPr>
              <a:xfrm>
                <a:off x="122729" y="712098"/>
                <a:ext cx="8841898" cy="1788130"/>
                <a:chOff x="122729" y="712098"/>
                <a:chExt cx="8841898" cy="1788130"/>
              </a:xfrm>
            </p:grpSpPr>
            <p:sp>
              <p:nvSpPr>
                <p:cNvPr id="8" name="Oval 7">
                  <a:extLst>
                    <a:ext uri="{FF2B5EF4-FFF2-40B4-BE49-F238E27FC236}">
                      <a16:creationId xmlns:a16="http://schemas.microsoft.com/office/drawing/2014/main" id="{20F88E51-5E6A-E493-0554-AFFAB1439928}"/>
                    </a:ext>
                  </a:extLst>
                </p:cNvPr>
                <p:cNvSpPr/>
                <p:nvPr/>
              </p:nvSpPr>
              <p:spPr>
                <a:xfrm>
                  <a:off x="161841" y="712098"/>
                  <a:ext cx="1691235" cy="291314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0ABE963F-9AF4-68EC-71AE-D14389E21765}"/>
                    </a:ext>
                  </a:extLst>
                </p:cNvPr>
                <p:cNvSpPr/>
                <p:nvPr/>
              </p:nvSpPr>
              <p:spPr>
                <a:xfrm>
                  <a:off x="122729" y="1480843"/>
                  <a:ext cx="2045936" cy="257596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9564E70F-CEF9-E769-0E38-D99A52CD9306}"/>
                    </a:ext>
                  </a:extLst>
                </p:cNvPr>
                <p:cNvSpPr/>
                <p:nvPr/>
              </p:nvSpPr>
              <p:spPr>
                <a:xfrm>
                  <a:off x="161841" y="1730347"/>
                  <a:ext cx="2087745" cy="276478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7CDC0D06-B4AE-16FF-2106-149A697FD7B2}"/>
                    </a:ext>
                  </a:extLst>
                </p:cNvPr>
                <p:cNvSpPr/>
                <p:nvPr/>
              </p:nvSpPr>
              <p:spPr>
                <a:xfrm>
                  <a:off x="179373" y="2233401"/>
                  <a:ext cx="1691235" cy="266827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C43D2B3B-7621-0A9A-432F-E09F15D935EC}"/>
                    </a:ext>
                  </a:extLst>
                </p:cNvPr>
                <p:cNvSpPr txBox="1"/>
                <p:nvPr/>
              </p:nvSpPr>
              <p:spPr>
                <a:xfrm>
                  <a:off x="5257800" y="1015164"/>
                  <a:ext cx="3706827" cy="1446550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lang="en-US" sz="1100" dirty="0" err="1">
                      <a:solidFill>
                        <a:srgbClr val="FF0000"/>
                      </a:solidFill>
                    </a:rPr>
                    <a:t>Նախագծի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իրականացման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36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ամիսը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լրանալու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դրությամբ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Խմբի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ղեկավարի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ղեկավարած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Ստորաբաժանման՝ Հայտում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ընդգրկված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աշխատակիցների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գումարային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աշխատաժամանակի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տևողությունը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բազային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ֆինանսավորմամբ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իրականացվող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ծրագրում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պետք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է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լինի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dirty="0" err="1">
                      <a:solidFill>
                        <a:srgbClr val="FF0000"/>
                      </a:solidFill>
                    </a:rPr>
                    <a:t>շաբաթական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առնվազն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200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ժամ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(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այն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u="sng" dirty="0" err="1">
                      <a:solidFill>
                        <a:srgbClr val="FF0000"/>
                      </a:solidFill>
                    </a:rPr>
                    <a:t>համապատասխանում</a:t>
                  </a:r>
                  <a:r>
                    <a:rPr lang="en-US" sz="1100" u="sng" dirty="0">
                      <a:solidFill>
                        <a:srgbClr val="FF0000"/>
                      </a:solidFill>
                    </a:rPr>
                    <a:t> է </a:t>
                  </a:r>
                  <a:r>
                    <a:rPr lang="en-US" sz="1100" b="1" u="sng" dirty="0">
                      <a:solidFill>
                        <a:srgbClr val="FF0000"/>
                      </a:solidFill>
                    </a:rPr>
                    <a:t>5 </a:t>
                  </a:r>
                  <a:r>
                    <a:rPr lang="en-US" sz="1100" b="1" u="sng" dirty="0" err="1">
                      <a:solidFill>
                        <a:srgbClr val="FF0000"/>
                      </a:solidFill>
                    </a:rPr>
                    <a:t>լրիվ</a:t>
                  </a:r>
                  <a:r>
                    <a:rPr lang="en-US" sz="1100" b="1" u="sng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b="1" u="sng" dirty="0" err="1">
                      <a:solidFill>
                        <a:srgbClr val="FF0000"/>
                      </a:solidFill>
                    </a:rPr>
                    <a:t>զբաղվածության</a:t>
                  </a:r>
                  <a:r>
                    <a:rPr lang="en-US" sz="1100" b="1" u="sng" dirty="0">
                      <a:solidFill>
                        <a:srgbClr val="FF0000"/>
                      </a:solidFill>
                    </a:rPr>
                    <a:t> </a:t>
                  </a:r>
                  <a:r>
                    <a:rPr lang="en-US" sz="1100" b="1" u="sng" dirty="0" err="1">
                      <a:solidFill>
                        <a:srgbClr val="FF0000"/>
                      </a:solidFill>
                    </a:rPr>
                    <a:t>համարժեքին</a:t>
                  </a:r>
                  <a:r>
                    <a:rPr lang="en-US" sz="1100" dirty="0">
                      <a:solidFill>
                        <a:srgbClr val="FF0000"/>
                      </a:solidFill>
                    </a:rPr>
                    <a:t> (Full Time Equivalent. FTE))։</a:t>
                  </a:r>
                </a:p>
              </p:txBody>
            </p:sp>
          </p:grp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43CD7ABA-9C70-0BF9-671C-AAA0FCA93C5F}"/>
                  </a:ext>
                </a:extLst>
              </p:cNvPr>
              <p:cNvSpPr/>
              <p:nvPr/>
            </p:nvSpPr>
            <p:spPr>
              <a:xfrm>
                <a:off x="81465" y="2487462"/>
                <a:ext cx="2206963" cy="257596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9FB601CF-7021-E9C5-B067-AEADB365E13A}"/>
                </a:ext>
              </a:extLst>
            </p:cNvPr>
            <p:cNvGrpSpPr/>
            <p:nvPr/>
          </p:nvGrpSpPr>
          <p:grpSpPr>
            <a:xfrm>
              <a:off x="-55680" y="550515"/>
              <a:ext cx="431528" cy="2109945"/>
              <a:chOff x="-55680" y="550515"/>
              <a:chExt cx="431528" cy="2109945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567C7F4-3B5C-1187-8B6D-CFA3F01920B7}"/>
                  </a:ext>
                </a:extLst>
              </p:cNvPr>
              <p:cNvSpPr txBox="1"/>
              <p:nvPr/>
            </p:nvSpPr>
            <p:spPr>
              <a:xfrm rot="19852083">
                <a:off x="38148" y="550515"/>
                <a:ext cx="282450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y-AM" sz="1500" b="1" dirty="0">
                    <a:solidFill>
                      <a:srgbClr val="FF0000"/>
                    </a:solidFill>
                  </a:rPr>
                  <a:t>1</a:t>
                </a:r>
                <a:endParaRPr lang="en-US" sz="15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75F284C-59F6-5302-E912-6EA3C6CDA062}"/>
                  </a:ext>
                </a:extLst>
              </p:cNvPr>
              <p:cNvSpPr txBox="1"/>
              <p:nvPr/>
            </p:nvSpPr>
            <p:spPr>
              <a:xfrm rot="19852083">
                <a:off x="60797" y="2027693"/>
                <a:ext cx="282450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y-AM" sz="1500" b="1" dirty="0">
                    <a:solidFill>
                      <a:srgbClr val="FF0000"/>
                    </a:solidFill>
                  </a:rPr>
                  <a:t>1</a:t>
                </a:r>
                <a:endParaRPr lang="en-US" sz="15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EAE2E17-7081-42F9-9B8B-5B4838809ACD}"/>
                  </a:ext>
                </a:extLst>
              </p:cNvPr>
              <p:cNvSpPr txBox="1"/>
              <p:nvPr/>
            </p:nvSpPr>
            <p:spPr>
              <a:xfrm rot="19852083">
                <a:off x="36263" y="1591611"/>
                <a:ext cx="282450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y-AM" sz="1500" b="1" dirty="0">
                    <a:solidFill>
                      <a:srgbClr val="FF0000"/>
                    </a:solidFill>
                  </a:rPr>
                  <a:t>1</a:t>
                </a:r>
                <a:endParaRPr lang="en-US" sz="15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C94E391-4784-EDCA-E6EA-32D6CC780216}"/>
                  </a:ext>
                </a:extLst>
              </p:cNvPr>
              <p:cNvSpPr txBox="1"/>
              <p:nvPr/>
            </p:nvSpPr>
            <p:spPr>
              <a:xfrm rot="19852083">
                <a:off x="18859" y="1298021"/>
                <a:ext cx="282450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y-AM" sz="1500" b="1" dirty="0">
                    <a:solidFill>
                      <a:srgbClr val="FF0000"/>
                    </a:solidFill>
                  </a:rPr>
                  <a:t>1</a:t>
                </a:r>
                <a:endParaRPr lang="en-US" sz="15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2B57CEE-B88B-89C2-5B9C-41B05A233D2D}"/>
                  </a:ext>
                </a:extLst>
              </p:cNvPr>
              <p:cNvSpPr txBox="1"/>
              <p:nvPr/>
            </p:nvSpPr>
            <p:spPr>
              <a:xfrm rot="19852083">
                <a:off x="-55680" y="2337295"/>
                <a:ext cx="431528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y-AM" sz="1500" b="1" dirty="0">
                    <a:solidFill>
                      <a:srgbClr val="FF0000"/>
                    </a:solidFill>
                  </a:rPr>
                  <a:t>0.5</a:t>
                </a:r>
                <a:endParaRPr lang="en-US" sz="1500" b="1" dirty="0">
                  <a:solidFill>
                    <a:srgbClr val="FF000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604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D99613-30E5-62FD-65C2-D8C2D9036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25C7AF-999D-B465-530B-94575F1D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6E9B70-349A-FF19-064C-FD2AD7529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2467FD-BC6B-05D5-3B80-BFBD1CA0D3F6}"/>
              </a:ext>
            </a:extLst>
          </p:cNvPr>
          <p:cNvSpPr txBox="1"/>
          <p:nvPr/>
        </p:nvSpPr>
        <p:spPr>
          <a:xfrm>
            <a:off x="153749" y="2034857"/>
            <a:ext cx="45381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Գերնոր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աստղերի բաշխում և հաճախություն, դրանց պայթյունի մոդելներ, կապը մայր բնակչության հետ: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Գալակտիկաների կառուցվածք (պարուրաթևեր և ձող/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դինամիկա, աստղառաջացում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և միջուկի ակտիվություն: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Քիմիական տարրերի բաշխումը Գալակտիկական սկավառակում, աստղերի շառավղային միգրացիա: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y-AM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Գալակտիկայում աստղերի և դրանց մոլորակների ձևավորում, քիմիական բաղադրություն, կառուցվածքային մոդելներ: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6AD27F-9ABC-EB1D-27F3-1212D9EF27CA}"/>
              </a:ext>
            </a:extLst>
          </p:cNvPr>
          <p:cNvSpPr/>
          <p:nvPr/>
        </p:nvSpPr>
        <p:spPr>
          <a:xfrm>
            <a:off x="153749" y="498704"/>
            <a:ext cx="80272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>
              <a:buNone/>
            </a:pPr>
            <a:r>
              <a:rPr lang="hy-AM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ԱԱԳԼ Կոսմոլոգիայի և աստղաֆիզիկայի կենտրոն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(№211)</a:t>
            </a:r>
          </a:p>
          <a:p>
            <a:pPr marL="82296" indent="0">
              <a:buNone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hy-AM" sz="1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Գերնոր աստղերի ուսումնասիրության</a:t>
            </a:r>
            <a:r>
              <a:rPr lang="hy-AM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խումբ № 211/1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hy-AM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Գիտական խնդիրները՝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62BB5C7-51E1-DAAE-C1B6-3AF9BCEB894F}"/>
              </a:ext>
            </a:extLst>
          </p:cNvPr>
          <p:cNvGrpSpPr/>
          <p:nvPr/>
        </p:nvGrpSpPr>
        <p:grpSpPr>
          <a:xfrm>
            <a:off x="4362807" y="2835395"/>
            <a:ext cx="4714861" cy="3934080"/>
            <a:chOff x="4362807" y="2835395"/>
            <a:chExt cx="4714861" cy="3934080"/>
          </a:xfrm>
        </p:grpSpPr>
        <p:pic>
          <p:nvPicPr>
            <p:cNvPr id="8" name="Picture 5">
              <a:extLst>
                <a:ext uri="{FF2B5EF4-FFF2-40B4-BE49-F238E27FC236}">
                  <a16:creationId xmlns:a16="http://schemas.microsoft.com/office/drawing/2014/main" id="{25F9BEDB-7432-9EDE-B388-97D475BC55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9932" y="3989948"/>
              <a:ext cx="3067736" cy="142632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6" name="Picture 3">
              <a:extLst>
                <a:ext uri="{FF2B5EF4-FFF2-40B4-BE49-F238E27FC236}">
                  <a16:creationId xmlns:a16="http://schemas.microsoft.com/office/drawing/2014/main" id="{0BE5BE5C-BFD5-7011-1250-819ED10255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046" y="2835395"/>
              <a:ext cx="1997496" cy="13928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6B9F310C-1D5F-C1BF-3A36-F2E78E1FC3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977" y="5134528"/>
              <a:ext cx="2271329" cy="142632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7" name="Picture 4">
              <a:extLst>
                <a:ext uri="{FF2B5EF4-FFF2-40B4-BE49-F238E27FC236}">
                  <a16:creationId xmlns:a16="http://schemas.microsoft.com/office/drawing/2014/main" id="{4489D0CA-9268-4AED-B081-8A0DB3A7D2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2807" y="3899293"/>
              <a:ext cx="2078823" cy="13928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" name="Picture 7">
              <a:extLst>
                <a:ext uri="{FF2B5EF4-FFF2-40B4-BE49-F238E27FC236}">
                  <a16:creationId xmlns:a16="http://schemas.microsoft.com/office/drawing/2014/main" id="{357AF3EF-DD2E-0708-6B68-186EF7B9E5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1413" y="5343147"/>
              <a:ext cx="2198838" cy="142632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93F1FF5-9A94-0997-65FE-D4EDA23C23AF}"/>
              </a:ext>
            </a:extLst>
          </p:cNvPr>
          <p:cNvGrpSpPr/>
          <p:nvPr/>
        </p:nvGrpSpPr>
        <p:grpSpPr>
          <a:xfrm>
            <a:off x="153749" y="917510"/>
            <a:ext cx="8741435" cy="2708988"/>
            <a:chOff x="153749" y="917510"/>
            <a:chExt cx="8741435" cy="2708988"/>
          </a:xfrm>
        </p:grpSpPr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DF7F8A00-59DC-9ECC-9A9A-BD9CE7900E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731" y="1046112"/>
              <a:ext cx="2398137" cy="1348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7E54FCB0-C89C-E92D-AACF-A050B5AA23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0728" y="2130505"/>
              <a:ext cx="1776143" cy="1348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DA164B3-2FCC-1556-E549-58826F6F49C2}"/>
                </a:ext>
              </a:extLst>
            </p:cNvPr>
            <p:cNvGrpSpPr/>
            <p:nvPr/>
          </p:nvGrpSpPr>
          <p:grpSpPr>
            <a:xfrm>
              <a:off x="153749" y="917510"/>
              <a:ext cx="8741435" cy="2708988"/>
              <a:chOff x="153749" y="917510"/>
              <a:chExt cx="8741435" cy="2708988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E5134302-7A4D-A32E-C9F5-7B467CBFE048}"/>
                  </a:ext>
                </a:extLst>
              </p:cNvPr>
              <p:cNvCxnSpPr/>
              <p:nvPr/>
            </p:nvCxnSpPr>
            <p:spPr>
              <a:xfrm>
                <a:off x="153749" y="2948473"/>
                <a:ext cx="4538120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07D0983A-ED4C-3F2F-D5B4-F8AA573D0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3749" y="1850571"/>
                <a:ext cx="6069769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DA78B25-AC18-EE19-763D-3584C62819BD}"/>
                  </a:ext>
                </a:extLst>
              </p:cNvPr>
              <p:cNvCxnSpPr/>
              <p:nvPr/>
            </p:nvCxnSpPr>
            <p:spPr>
              <a:xfrm>
                <a:off x="153749" y="1850571"/>
                <a:ext cx="0" cy="1097902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4871041-C8F3-C918-7451-A7B6011BE1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3518" y="923731"/>
                <a:ext cx="0" cy="92684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1612B7C4-0FBC-9E59-5C58-67119EB559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91869" y="2948473"/>
                <a:ext cx="0" cy="653143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5EEBD680-062F-EF7D-01A0-B5D59CDCAB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91869" y="3601616"/>
                <a:ext cx="2099544" cy="24882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BDD6089-33C8-057B-B320-225C3FDEC2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3518" y="917510"/>
                <a:ext cx="2671666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0A77E5B0-AAD4-590B-1C48-A898B0D0F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95184" y="917510"/>
                <a:ext cx="0" cy="1611086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7BB77BE-2192-9417-686C-6CCFFDE62A5A}"/>
                  </a:ext>
                </a:extLst>
              </p:cNvPr>
              <p:cNvCxnSpPr/>
              <p:nvPr/>
            </p:nvCxnSpPr>
            <p:spPr>
              <a:xfrm>
                <a:off x="6770991" y="2528596"/>
                <a:ext cx="0" cy="1097902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FBBA2ADA-4AD4-D9C7-E338-5AE7458E4B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0991" y="2531706"/>
                <a:ext cx="2124193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16624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C5A9BF-B0D2-A258-5320-0AA77468F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EBFEF2-398F-6261-B6DD-4986DF862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C984A2-4833-B981-DB97-6F74BE690B75}"/>
              </a:ext>
            </a:extLst>
          </p:cNvPr>
          <p:cNvSpPr txBox="1"/>
          <p:nvPr/>
        </p:nvSpPr>
        <p:spPr>
          <a:xfrm>
            <a:off x="435767" y="4026165"/>
            <a:ext cx="651743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Overview of the Talk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Brief introduction to </a:t>
            </a:r>
            <a:r>
              <a:rPr lang="en-US" b="1" dirty="0"/>
              <a:t>Type </a:t>
            </a:r>
            <a:r>
              <a:rPr lang="en-US" b="1" dirty="0" err="1"/>
              <a:t>Ia</a:t>
            </a:r>
            <a:r>
              <a:rPr lang="en-US" b="1" dirty="0"/>
              <a:t> SN photometric &amp; spectral properties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Explosion models and their observational diagnostics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Our SN </a:t>
            </a:r>
            <a:r>
              <a:rPr lang="en-US" dirty="0" err="1"/>
              <a:t>Ia</a:t>
            </a:r>
            <a:r>
              <a:rPr lang="en-US" dirty="0"/>
              <a:t> Dataset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Velocity distributions of Si II and Ca II PVFs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Role of HVFs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Correlation of Si II Velocity with decline rate (</a:t>
            </a:r>
            <a:r>
              <a:rPr lang="en-US" b="1" dirty="0" err="1"/>
              <a:t>Δ</a:t>
            </a:r>
            <a:r>
              <a:rPr lang="en-US" b="1" i="1" dirty="0" err="1"/>
              <a:t>m</a:t>
            </a:r>
            <a:r>
              <a:rPr lang="en-US" b="1" dirty="0"/>
              <a:t>₁₅)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Key new findings &amp; interpretations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C93ED3-1CD9-7D1F-C5B3-E90C160B6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7" y="841248"/>
            <a:ext cx="5538159" cy="303622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26C16D96-3EF8-20F5-0E6B-8F00D7B97B31}"/>
              </a:ext>
            </a:extLst>
          </p:cNvPr>
          <p:cNvGrpSpPr/>
          <p:nvPr/>
        </p:nvGrpSpPr>
        <p:grpSpPr>
          <a:xfrm>
            <a:off x="435767" y="1102958"/>
            <a:ext cx="1770014" cy="2181418"/>
            <a:chOff x="435767" y="1102958"/>
            <a:chExt cx="1770014" cy="218141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DD82433-A660-19BD-EA81-F19EDE10EF8E}"/>
                </a:ext>
              </a:extLst>
            </p:cNvPr>
            <p:cNvSpPr/>
            <p:nvPr/>
          </p:nvSpPr>
          <p:spPr>
            <a:xfrm>
              <a:off x="435767" y="3144416"/>
              <a:ext cx="1066462" cy="13996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9D69D94-FA49-4ADD-D21A-18CBB9F7F747}"/>
                </a:ext>
              </a:extLst>
            </p:cNvPr>
            <p:cNvSpPr/>
            <p:nvPr/>
          </p:nvSpPr>
          <p:spPr>
            <a:xfrm>
              <a:off x="435767" y="1147664"/>
              <a:ext cx="963825" cy="13996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9F8FE44-2D7F-A47C-FEF4-0E0343054C1B}"/>
                </a:ext>
              </a:extLst>
            </p:cNvPr>
            <p:cNvSpPr txBox="1"/>
            <p:nvPr/>
          </p:nvSpPr>
          <p:spPr>
            <a:xfrm>
              <a:off x="1726163" y="1102958"/>
              <a:ext cx="479618" cy="36933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Q1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AEA6079-4CD5-3223-A2CC-3B5A63616703}"/>
              </a:ext>
            </a:extLst>
          </p:cNvPr>
          <p:cNvGrpSpPr/>
          <p:nvPr/>
        </p:nvGrpSpPr>
        <p:grpSpPr>
          <a:xfrm>
            <a:off x="821094" y="1143432"/>
            <a:ext cx="7011410" cy="2402892"/>
            <a:chOff x="821094" y="1143432"/>
            <a:chExt cx="7011410" cy="2402892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E78F405D-8CD3-CE5F-2EFC-F18AB4941C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7832" y="1143432"/>
              <a:ext cx="1534672" cy="6577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422D67BF-C366-C792-FEBF-07DF451301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9346" y="2108276"/>
              <a:ext cx="663645" cy="655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8">
              <a:extLst>
                <a:ext uri="{FF2B5EF4-FFF2-40B4-BE49-F238E27FC236}">
                  <a16:creationId xmlns:a16="http://schemas.microsoft.com/office/drawing/2014/main" id="{26015B34-56AB-D284-354D-B4E6477AA9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4577" y="3043407"/>
              <a:ext cx="753394" cy="502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B6DC0E65-A9FF-51DC-56A7-51F0279C8983}"/>
                </a:ext>
              </a:extLst>
            </p:cNvPr>
            <p:cNvCxnSpPr>
              <a:stCxn id="12" idx="1"/>
            </p:cNvCxnSpPr>
            <p:nvPr/>
          </p:nvCxnSpPr>
          <p:spPr>
            <a:xfrm flipH="1">
              <a:off x="1035698" y="1472290"/>
              <a:ext cx="5262134" cy="69241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621097B4-7711-D1E0-E097-9640BF59FE45}"/>
                </a:ext>
              </a:extLst>
            </p:cNvPr>
            <p:cNvCxnSpPr>
              <a:stCxn id="12" idx="1"/>
            </p:cNvCxnSpPr>
            <p:nvPr/>
          </p:nvCxnSpPr>
          <p:spPr>
            <a:xfrm flipH="1">
              <a:off x="2205781" y="1472290"/>
              <a:ext cx="4092051" cy="69241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4133955-6B37-57D8-2E0B-B57E6B355C07}"/>
                </a:ext>
              </a:extLst>
            </p:cNvPr>
            <p:cNvCxnSpPr>
              <a:stCxn id="12" idx="1"/>
            </p:cNvCxnSpPr>
            <p:nvPr/>
          </p:nvCxnSpPr>
          <p:spPr>
            <a:xfrm flipH="1">
              <a:off x="3204846" y="1472290"/>
              <a:ext cx="3092986" cy="69241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93A9EDAE-D38C-326A-0485-5E89C976AA32}"/>
                </a:ext>
              </a:extLst>
            </p:cNvPr>
            <p:cNvCxnSpPr>
              <a:stCxn id="12" idx="1"/>
            </p:cNvCxnSpPr>
            <p:nvPr/>
          </p:nvCxnSpPr>
          <p:spPr>
            <a:xfrm flipH="1">
              <a:off x="2205781" y="1472290"/>
              <a:ext cx="4092051" cy="86029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E4E4F6E6-27D0-0002-F7E8-A185F749F5D5}"/>
                </a:ext>
              </a:extLst>
            </p:cNvPr>
            <p:cNvCxnSpPr>
              <a:stCxn id="14" idx="1"/>
            </p:cNvCxnSpPr>
            <p:nvPr/>
          </p:nvCxnSpPr>
          <p:spPr>
            <a:xfrm flipH="1" flipV="1">
              <a:off x="821094" y="2435852"/>
              <a:ext cx="5533483" cy="859014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or: Curved 25">
              <a:extLst>
                <a:ext uri="{FF2B5EF4-FFF2-40B4-BE49-F238E27FC236}">
                  <a16:creationId xmlns:a16="http://schemas.microsoft.com/office/drawing/2014/main" id="{9A71F3A3-DE45-73E7-FA19-40E001A6B1D3}"/>
                </a:ext>
              </a:extLst>
            </p:cNvPr>
            <p:cNvCxnSpPr>
              <a:cxnSpLocks/>
              <a:stCxn id="13" idx="1"/>
            </p:cNvCxnSpPr>
            <p:nvPr/>
          </p:nvCxnSpPr>
          <p:spPr>
            <a:xfrm rot="10800000">
              <a:off x="5383764" y="2213716"/>
              <a:ext cx="925583" cy="222137"/>
            </a:xfrm>
            <a:prstGeom prst="curvedConnector3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or: Curved 29">
              <a:extLst>
                <a:ext uri="{FF2B5EF4-FFF2-40B4-BE49-F238E27FC236}">
                  <a16:creationId xmlns:a16="http://schemas.microsoft.com/office/drawing/2014/main" id="{C290747B-795C-666D-7201-DBD8F842CBF2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4251806" y="2270763"/>
              <a:ext cx="2059590" cy="176861"/>
            </a:xfrm>
            <a:prstGeom prst="curvedConnector3">
              <a:avLst>
                <a:gd name="adj1" fmla="val 99834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3152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112033D5-85E8-884A-15D4-FAA049863FB7}"/>
              </a:ext>
            </a:extLst>
          </p:cNvPr>
          <p:cNvGrpSpPr/>
          <p:nvPr/>
        </p:nvGrpSpPr>
        <p:grpSpPr>
          <a:xfrm>
            <a:off x="4405288" y="1136435"/>
            <a:ext cx="4640864" cy="3959521"/>
            <a:chOff x="32087" y="2917043"/>
            <a:chExt cx="4902198" cy="3882962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68D2D77-4FE2-2FB6-1EB7-CD2D80E9B80E}"/>
                </a:ext>
              </a:extLst>
            </p:cNvPr>
            <p:cNvGrpSpPr/>
            <p:nvPr/>
          </p:nvGrpSpPr>
          <p:grpSpPr>
            <a:xfrm>
              <a:off x="32087" y="2917043"/>
              <a:ext cx="4902198" cy="3882962"/>
              <a:chOff x="229802" y="4238665"/>
              <a:chExt cx="3238328" cy="2578148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9B8AACFE-6766-D315-AE89-0893CF650D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802" y="4238665"/>
                <a:ext cx="3238328" cy="2578148"/>
              </a:xfrm>
              <a:prstGeom prst="rect">
                <a:avLst/>
              </a:prstGeom>
            </p:spPr>
          </p:pic>
          <p:sp>
            <p:nvSpPr>
              <p:cNvPr id="19" name="Content Placeholder 4">
                <a:extLst>
                  <a:ext uri="{FF2B5EF4-FFF2-40B4-BE49-F238E27FC236}">
                    <a16:creationId xmlns:a16="http://schemas.microsoft.com/office/drawing/2014/main" id="{DEC0F0F0-D78C-3A27-CF22-F89FA5F9537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28578" y="4274503"/>
                <a:ext cx="1094003" cy="33346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365760" indent="-256032" algn="l" rtl="0" eaLnBrk="1" latinLnBrk="0" hangingPunct="1">
                  <a:spcBef>
                    <a:spcPts val="300"/>
                  </a:spcBef>
                  <a:buClr>
                    <a:schemeClr val="accent3"/>
                  </a:buClr>
                  <a:buFont typeface="Georgia"/>
                  <a:buChar char="•"/>
                  <a:defRPr kumimoji="0" sz="2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658368" indent="-246888" algn="l" rtl="0" eaLnBrk="1" latinLnBrk="0" hangingPunct="1">
                  <a:spcBef>
                    <a:spcPts val="300"/>
                  </a:spcBef>
                  <a:buClr>
                    <a:schemeClr val="accent2"/>
                  </a:buClr>
                  <a:buFont typeface="Georgia"/>
                  <a:buChar char="▫"/>
                  <a:defRPr kumimoji="0" sz="2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923544" indent="-219456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79576" indent="-201168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609344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182880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02996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5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24028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82296" indent="0">
                  <a:buNone/>
                </a:pPr>
                <a:r>
                  <a:rPr lang="en-US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Li+ 2011</a:t>
                </a:r>
              </a:p>
            </p:txBody>
          </p:sp>
        </p:grpSp>
        <p:sp>
          <p:nvSpPr>
            <p:cNvPr id="9" name="Content Placeholder 4">
              <a:extLst>
                <a:ext uri="{FF2B5EF4-FFF2-40B4-BE49-F238E27FC236}">
                  <a16:creationId xmlns:a16="http://schemas.microsoft.com/office/drawing/2014/main" id="{7CBDA76B-ECA4-C5CF-9C6E-0190A60F6043}"/>
                </a:ext>
              </a:extLst>
            </p:cNvPr>
            <p:cNvSpPr txBox="1">
              <a:spLocks/>
            </p:cNvSpPr>
            <p:nvPr/>
          </p:nvSpPr>
          <p:spPr>
            <a:xfrm>
              <a:off x="3604180" y="4262170"/>
              <a:ext cx="1037389" cy="351317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i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Average</a:t>
              </a:r>
            </a:p>
          </p:txBody>
        </p:sp>
        <p:sp>
          <p:nvSpPr>
            <p:cNvPr id="10" name="Content Placeholder 4">
              <a:extLst>
                <a:ext uri="{FF2B5EF4-FFF2-40B4-BE49-F238E27FC236}">
                  <a16:creationId xmlns:a16="http://schemas.microsoft.com/office/drawing/2014/main" id="{A662B888-66E9-1398-F0CB-0B7F0120F319}"/>
                </a:ext>
              </a:extLst>
            </p:cNvPr>
            <p:cNvSpPr txBox="1">
              <a:spLocks/>
            </p:cNvSpPr>
            <p:nvPr/>
          </p:nvSpPr>
          <p:spPr>
            <a:xfrm>
              <a:off x="3617327" y="5485293"/>
              <a:ext cx="908507" cy="307379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i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Fast</a:t>
              </a:r>
            </a:p>
          </p:txBody>
        </p:sp>
        <p:sp>
          <p:nvSpPr>
            <p:cNvPr id="11" name="Content Placeholder 4">
              <a:extLst>
                <a:ext uri="{FF2B5EF4-FFF2-40B4-BE49-F238E27FC236}">
                  <a16:creationId xmlns:a16="http://schemas.microsoft.com/office/drawing/2014/main" id="{A6C87C74-9468-A2CD-F084-E58F6F431F9E}"/>
                </a:ext>
              </a:extLst>
            </p:cNvPr>
            <p:cNvSpPr txBox="1">
              <a:spLocks/>
            </p:cNvSpPr>
            <p:nvPr/>
          </p:nvSpPr>
          <p:spPr>
            <a:xfrm>
              <a:off x="3598099" y="2984501"/>
              <a:ext cx="908507" cy="307379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i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Slow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15DB929-F0C8-C5BA-0F35-7C71A25414AD}"/>
                </a:ext>
              </a:extLst>
            </p:cNvPr>
            <p:cNvGrpSpPr/>
            <p:nvPr/>
          </p:nvGrpSpPr>
          <p:grpSpPr>
            <a:xfrm rot="3203720">
              <a:off x="928982" y="2635001"/>
              <a:ext cx="245539" cy="869525"/>
              <a:chOff x="732135" y="3293225"/>
              <a:chExt cx="245539" cy="869525"/>
            </a:xfrm>
          </p:grpSpPr>
          <p:sp>
            <p:nvSpPr>
              <p:cNvPr id="16" name="Content Placeholder 4">
                <a:extLst>
                  <a:ext uri="{FF2B5EF4-FFF2-40B4-BE49-F238E27FC236}">
                    <a16:creationId xmlns:a16="http://schemas.microsoft.com/office/drawing/2014/main" id="{50D06045-7948-6CA9-F8D7-10C3ED6EDA47}"/>
                  </a:ext>
                </a:extLst>
              </p:cNvPr>
              <p:cNvSpPr txBox="1">
                <a:spLocks/>
              </p:cNvSpPr>
              <p:nvPr/>
            </p:nvSpPr>
            <p:spPr>
              <a:xfrm rot="18396280">
                <a:off x="396203" y="3629157"/>
                <a:ext cx="869525" cy="19766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365760" indent="-256032" algn="l" rtl="0" eaLnBrk="1" latinLnBrk="0" hangingPunct="1">
                  <a:spcBef>
                    <a:spcPts val="300"/>
                  </a:spcBef>
                  <a:buClr>
                    <a:schemeClr val="accent3"/>
                  </a:buClr>
                  <a:buFont typeface="Georgia"/>
                  <a:buChar char="•"/>
                  <a:defRPr kumimoji="0" sz="2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658368" indent="-246888" algn="l" rtl="0" eaLnBrk="1" latinLnBrk="0" hangingPunct="1">
                  <a:spcBef>
                    <a:spcPts val="300"/>
                  </a:spcBef>
                  <a:buClr>
                    <a:schemeClr val="accent2"/>
                  </a:buClr>
                  <a:buFont typeface="Georgia"/>
                  <a:buChar char="▫"/>
                  <a:defRPr kumimoji="0" sz="2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923544" indent="-219456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79576" indent="-201168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609344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182880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02996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5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24028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82296" indent="0">
                  <a:buNone/>
                </a:pPr>
                <a:r>
                  <a:rPr lang="en-US" sz="1000" b="1" i="1" dirty="0">
                    <a:solidFill>
                      <a:srgbClr val="6472FA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-19.5 mag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C58B5CE9-417C-825E-FB50-CABD1CE3480D}"/>
                  </a:ext>
                </a:extLst>
              </p:cNvPr>
              <p:cNvSpPr/>
              <p:nvPr/>
            </p:nvSpPr>
            <p:spPr>
              <a:xfrm rot="18396280">
                <a:off x="542220" y="3631377"/>
                <a:ext cx="645060" cy="225848"/>
              </a:xfrm>
              <a:prstGeom prst="ellipse">
                <a:avLst/>
              </a:prstGeom>
              <a:noFill/>
              <a:ln>
                <a:solidFill>
                  <a:srgbClr val="6472FA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01EB9B5-55A1-4E76-C032-B2C3A928EC1A}"/>
                </a:ext>
              </a:extLst>
            </p:cNvPr>
            <p:cNvGrpSpPr/>
            <p:nvPr/>
          </p:nvGrpSpPr>
          <p:grpSpPr>
            <a:xfrm rot="3605946">
              <a:off x="343794" y="3780829"/>
              <a:ext cx="290431" cy="887596"/>
              <a:chOff x="-489185" y="5514561"/>
              <a:chExt cx="290431" cy="887596"/>
            </a:xfrm>
          </p:grpSpPr>
          <p:sp>
            <p:nvSpPr>
              <p:cNvPr id="14" name="Content Placeholder 4">
                <a:extLst>
                  <a:ext uri="{FF2B5EF4-FFF2-40B4-BE49-F238E27FC236}">
                    <a16:creationId xmlns:a16="http://schemas.microsoft.com/office/drawing/2014/main" id="{6ACA6614-39D8-D8E2-BE42-55D0576B4722}"/>
                  </a:ext>
                </a:extLst>
              </p:cNvPr>
              <p:cNvSpPr txBox="1">
                <a:spLocks/>
              </p:cNvSpPr>
              <p:nvPr/>
            </p:nvSpPr>
            <p:spPr>
              <a:xfrm rot="17994054">
                <a:off x="-787767" y="5813143"/>
                <a:ext cx="887596" cy="29043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365760" indent="-256032" algn="l" rtl="0" eaLnBrk="1" latinLnBrk="0" hangingPunct="1">
                  <a:spcBef>
                    <a:spcPts val="300"/>
                  </a:spcBef>
                  <a:buClr>
                    <a:schemeClr val="accent3"/>
                  </a:buClr>
                  <a:buFont typeface="Georgia"/>
                  <a:buChar char="•"/>
                  <a:defRPr kumimoji="0" sz="2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658368" indent="-246888" algn="l" rtl="0" eaLnBrk="1" latinLnBrk="0" hangingPunct="1">
                  <a:spcBef>
                    <a:spcPts val="300"/>
                  </a:spcBef>
                  <a:buClr>
                    <a:schemeClr val="accent2"/>
                  </a:buClr>
                  <a:buFont typeface="Georgia"/>
                  <a:buChar char="▫"/>
                  <a:defRPr kumimoji="0" sz="2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923544" indent="-219456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79576" indent="-201168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609344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182880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02996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5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24028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82296" indent="0">
                  <a:buNone/>
                </a:pPr>
                <a:r>
                  <a:rPr lang="en-US" sz="1000" b="1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-17.5 mag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77E2B005-55D9-7279-FCC7-F9F4584B7FAE}"/>
                  </a:ext>
                </a:extLst>
              </p:cNvPr>
              <p:cNvSpPr/>
              <p:nvPr/>
            </p:nvSpPr>
            <p:spPr>
              <a:xfrm rot="17994054">
                <a:off x="-693062" y="5797518"/>
                <a:ext cx="715161" cy="210908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D248650-36D1-1716-50C7-842FC68E505B}"/>
              </a:ext>
            </a:extLst>
          </p:cNvPr>
          <p:cNvSpPr/>
          <p:nvPr/>
        </p:nvSpPr>
        <p:spPr>
          <a:xfrm>
            <a:off x="399142" y="358062"/>
            <a:ext cx="24032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Subclasses of SN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1F6874EA-B6F4-E2AA-9157-39E9E0010AA5}"/>
              </a:ext>
            </a:extLst>
          </p:cNvPr>
          <p:cNvSpPr txBox="1">
            <a:spLocks/>
          </p:cNvSpPr>
          <p:nvPr/>
        </p:nvSpPr>
        <p:spPr>
          <a:xfrm>
            <a:off x="-59613" y="800708"/>
            <a:ext cx="2390765" cy="31866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1500" b="1" i="1" dirty="0">
                <a:solidFill>
                  <a:srgbClr val="008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A738E545-1D68-5CFA-98AE-C67504DFDA51}"/>
              </a:ext>
            </a:extLst>
          </p:cNvPr>
          <p:cNvSpPr txBox="1">
            <a:spLocks/>
          </p:cNvSpPr>
          <p:nvPr/>
        </p:nvSpPr>
        <p:spPr>
          <a:xfrm>
            <a:off x="-18800" y="1184095"/>
            <a:ext cx="1431663" cy="31866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91bg-like</a:t>
            </a:r>
          </a:p>
        </p:txBody>
      </p:sp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801926ED-6950-8101-8013-DD573294A84E}"/>
              </a:ext>
            </a:extLst>
          </p:cNvPr>
          <p:cNvSpPr txBox="1">
            <a:spLocks/>
          </p:cNvSpPr>
          <p:nvPr/>
        </p:nvSpPr>
        <p:spPr>
          <a:xfrm>
            <a:off x="4476" y="1867281"/>
            <a:ext cx="908507" cy="307379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91T-like</a:t>
            </a:r>
          </a:p>
        </p:txBody>
      </p:sp>
      <p:sp>
        <p:nvSpPr>
          <p:cNvPr id="24" name="Content Placeholder 4">
            <a:extLst>
              <a:ext uri="{FF2B5EF4-FFF2-40B4-BE49-F238E27FC236}">
                <a16:creationId xmlns:a16="http://schemas.microsoft.com/office/drawing/2014/main" id="{9927F380-9CD8-FCF9-84AE-18084A7C803E}"/>
              </a:ext>
            </a:extLst>
          </p:cNvPr>
          <p:cNvSpPr txBox="1">
            <a:spLocks/>
          </p:cNvSpPr>
          <p:nvPr/>
        </p:nvSpPr>
        <p:spPr>
          <a:xfrm>
            <a:off x="6844" y="2691961"/>
            <a:ext cx="1016447" cy="367171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02cx-like</a:t>
            </a:r>
          </a:p>
        </p:txBody>
      </p:sp>
      <p:sp>
        <p:nvSpPr>
          <p:cNvPr id="25" name="Content Placeholder 4">
            <a:extLst>
              <a:ext uri="{FF2B5EF4-FFF2-40B4-BE49-F238E27FC236}">
                <a16:creationId xmlns:a16="http://schemas.microsoft.com/office/drawing/2014/main" id="{A0E5BDFB-C29B-CCC5-CA1C-09739D37F7EA}"/>
              </a:ext>
            </a:extLst>
          </p:cNvPr>
          <p:cNvSpPr txBox="1">
            <a:spLocks/>
          </p:cNvSpPr>
          <p:nvPr/>
        </p:nvSpPr>
        <p:spPr>
          <a:xfrm>
            <a:off x="1253917" y="1155162"/>
            <a:ext cx="3416108" cy="821211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unusually red and </a:t>
            </a: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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mag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underluminous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than normal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Ia. They have rapidly declining LCs.</a:t>
            </a:r>
          </a:p>
        </p:txBody>
      </p:sp>
      <p:cxnSp>
        <p:nvCxnSpPr>
          <p:cNvPr id="26" name="Curved Connector 15">
            <a:extLst>
              <a:ext uri="{FF2B5EF4-FFF2-40B4-BE49-F238E27FC236}">
                <a16:creationId xmlns:a16="http://schemas.microsoft.com/office/drawing/2014/main" id="{7179BA6F-F441-1F01-AF12-21ABA110F164}"/>
              </a:ext>
            </a:extLst>
          </p:cNvPr>
          <p:cNvCxnSpPr/>
          <p:nvPr/>
        </p:nvCxnSpPr>
        <p:spPr>
          <a:xfrm flipV="1">
            <a:off x="991422" y="1353981"/>
            <a:ext cx="387840" cy="1"/>
          </a:xfrm>
          <a:prstGeom prst="curved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urved Connector 19">
            <a:extLst>
              <a:ext uri="{FF2B5EF4-FFF2-40B4-BE49-F238E27FC236}">
                <a16:creationId xmlns:a16="http://schemas.microsoft.com/office/drawing/2014/main" id="{DF753B18-69A3-5F84-4241-3C673D7CEC10}"/>
              </a:ext>
            </a:extLst>
          </p:cNvPr>
          <p:cNvCxnSpPr/>
          <p:nvPr/>
        </p:nvCxnSpPr>
        <p:spPr>
          <a:xfrm flipV="1">
            <a:off x="974098" y="2055131"/>
            <a:ext cx="387840" cy="1"/>
          </a:xfrm>
          <a:prstGeom prst="curved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urved Connector 20">
            <a:extLst>
              <a:ext uri="{FF2B5EF4-FFF2-40B4-BE49-F238E27FC236}">
                <a16:creationId xmlns:a16="http://schemas.microsoft.com/office/drawing/2014/main" id="{F0CD4D0D-8715-5F5D-B13F-EDDA99CD765B}"/>
              </a:ext>
            </a:extLst>
          </p:cNvPr>
          <p:cNvCxnSpPr/>
          <p:nvPr/>
        </p:nvCxnSpPr>
        <p:spPr>
          <a:xfrm flipV="1">
            <a:off x="1029665" y="2867549"/>
            <a:ext cx="387840" cy="1"/>
          </a:xfrm>
          <a:prstGeom prst="curvedConnector3">
            <a:avLst>
              <a:gd name="adj1" fmla="val 43628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ontent Placeholder 4">
            <a:extLst>
              <a:ext uri="{FF2B5EF4-FFF2-40B4-BE49-F238E27FC236}">
                <a16:creationId xmlns:a16="http://schemas.microsoft.com/office/drawing/2014/main" id="{1AA93953-1F01-4C89-6163-84A2DD985E97}"/>
              </a:ext>
            </a:extLst>
          </p:cNvPr>
          <p:cNvSpPr txBox="1">
            <a:spLocks/>
          </p:cNvSpPr>
          <p:nvPr/>
        </p:nvSpPr>
        <p:spPr>
          <a:xfrm>
            <a:off x="1303307" y="1890972"/>
            <a:ext cx="3249579" cy="816354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spectroscopically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peculiar, </a:t>
            </a: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 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0.6 mag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overluminous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than normal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with slow declining LCs.</a:t>
            </a:r>
          </a:p>
        </p:txBody>
      </p:sp>
      <p:sp>
        <p:nvSpPr>
          <p:cNvPr id="30" name="Content Placeholder 4">
            <a:extLst>
              <a:ext uri="{FF2B5EF4-FFF2-40B4-BE49-F238E27FC236}">
                <a16:creationId xmlns:a16="http://schemas.microsoft.com/office/drawing/2014/main" id="{AC069A49-B2EC-D25F-2517-80047831A7B0}"/>
              </a:ext>
            </a:extLst>
          </p:cNvPr>
          <p:cNvSpPr txBox="1">
            <a:spLocks/>
          </p:cNvSpPr>
          <p:nvPr/>
        </p:nvSpPr>
        <p:spPr>
          <a:xfrm>
            <a:off x="1379262" y="2668904"/>
            <a:ext cx="3051904" cy="737259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91bg-like low luminosity, unusually broader LCs for the luminosity and fainter for its shape</a:t>
            </a:r>
          </a:p>
        </p:txBody>
      </p:sp>
      <p:sp>
        <p:nvSpPr>
          <p:cNvPr id="31" name="Content Placeholder 4">
            <a:extLst>
              <a:ext uri="{FF2B5EF4-FFF2-40B4-BE49-F238E27FC236}">
                <a16:creationId xmlns:a16="http://schemas.microsoft.com/office/drawing/2014/main" id="{9CE87D45-8212-5E9E-CD18-72C26C61C9D2}"/>
              </a:ext>
            </a:extLst>
          </p:cNvPr>
          <p:cNvSpPr txBox="1">
            <a:spLocks/>
          </p:cNvSpPr>
          <p:nvPr/>
        </p:nvSpPr>
        <p:spPr>
          <a:xfrm>
            <a:off x="-104638" y="3455237"/>
            <a:ext cx="2000783" cy="31866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super-Chandrasekhar</a:t>
            </a:r>
          </a:p>
        </p:txBody>
      </p:sp>
      <p:sp>
        <p:nvSpPr>
          <p:cNvPr id="32" name="Content Placeholder 4">
            <a:extLst>
              <a:ext uri="{FF2B5EF4-FFF2-40B4-BE49-F238E27FC236}">
                <a16:creationId xmlns:a16="http://schemas.microsoft.com/office/drawing/2014/main" id="{B02B71EE-BB63-51BE-4448-21D2C7817E4B}"/>
              </a:ext>
            </a:extLst>
          </p:cNvPr>
          <p:cNvSpPr txBox="1">
            <a:spLocks/>
          </p:cNvSpPr>
          <p:nvPr/>
        </p:nvSpPr>
        <p:spPr>
          <a:xfrm>
            <a:off x="-146651" y="4013500"/>
            <a:ext cx="1809046" cy="31866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 algn="ctr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Ia-circumstellar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 (CSM)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ontent Placeholder 4">
                <a:extLst>
                  <a:ext uri="{FF2B5EF4-FFF2-40B4-BE49-F238E27FC236}">
                    <a16:creationId xmlns:a16="http://schemas.microsoft.com/office/drawing/2014/main" id="{118503AE-F7F5-C561-C886-717289A168E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53104" y="3455237"/>
                <a:ext cx="1879222" cy="49955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365760" indent="-256032" algn="l" rtl="0" eaLnBrk="1" latinLnBrk="0" hangingPunct="1">
                  <a:spcBef>
                    <a:spcPts val="300"/>
                  </a:spcBef>
                  <a:buClr>
                    <a:schemeClr val="accent3"/>
                  </a:buClr>
                  <a:buFont typeface="Georgia"/>
                  <a:buChar char="•"/>
                  <a:defRPr kumimoji="0" sz="2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658368" indent="-246888" algn="l" rtl="0" eaLnBrk="1" latinLnBrk="0" hangingPunct="1">
                  <a:spcBef>
                    <a:spcPts val="300"/>
                  </a:spcBef>
                  <a:buClr>
                    <a:schemeClr val="accent2"/>
                  </a:buClr>
                  <a:buFont typeface="Georgia"/>
                  <a:buChar char="▫"/>
                  <a:defRPr kumimoji="0" sz="2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923544" indent="-219456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79576" indent="-201168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609344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182880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02996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5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24028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82296" indent="0">
                  <a:buNone/>
                </a:pPr>
                <a:r>
                  <a:rPr lang="en-US" sz="15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very luminous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5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5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15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sub>
                    </m:sSub>
                    <m:r>
                      <a:rPr lang="en-US" sz="15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15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−19.5</m:t>
                    </m:r>
                  </m:oMath>
                </a14:m>
                <a:r>
                  <a:rPr lang="en-US" sz="15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mag)</a:t>
                </a:r>
              </a:p>
            </p:txBody>
          </p:sp>
        </mc:Choice>
        <mc:Fallback xmlns="">
          <p:sp>
            <p:nvSpPr>
              <p:cNvPr id="33" name="Content Placeholder 4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118503AE-F7F5-C561-C886-717289A168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104" y="3455237"/>
                <a:ext cx="1879222" cy="499551"/>
              </a:xfrm>
              <a:prstGeom prst="rect">
                <a:avLst/>
              </a:prstGeom>
              <a:blipFill rotWithShape="1">
                <a:blip r:embed="rId3"/>
                <a:stretch>
                  <a:fillRect t="-2439" b="-231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Curved Connector 25">
            <a:extLst>
              <a:ext uri="{FF2B5EF4-FFF2-40B4-BE49-F238E27FC236}">
                <a16:creationId xmlns:a16="http://schemas.microsoft.com/office/drawing/2014/main" id="{7F9B2BC9-6A6E-AC93-3997-30B86D88AD5E}"/>
              </a:ext>
            </a:extLst>
          </p:cNvPr>
          <p:cNvCxnSpPr/>
          <p:nvPr/>
        </p:nvCxnSpPr>
        <p:spPr>
          <a:xfrm flipV="1">
            <a:off x="1852781" y="3645098"/>
            <a:ext cx="387840" cy="1"/>
          </a:xfrm>
          <a:prstGeom prst="curvedConnector3">
            <a:avLst>
              <a:gd name="adj1" fmla="val 43628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4">
            <a:extLst>
              <a:ext uri="{FF2B5EF4-FFF2-40B4-BE49-F238E27FC236}">
                <a16:creationId xmlns:a16="http://schemas.microsoft.com/office/drawing/2014/main" id="{2454D22C-69EB-0800-C113-51623E06BFCD}"/>
              </a:ext>
            </a:extLst>
          </p:cNvPr>
          <p:cNvSpPr txBox="1">
            <a:spLocks/>
          </p:cNvSpPr>
          <p:nvPr/>
        </p:nvSpPr>
        <p:spPr>
          <a:xfrm>
            <a:off x="1662395" y="4011039"/>
            <a:ext cx="2993657" cy="31866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 interaction with Hydrogen-rich CSM shells in the form of Hα emission lines with a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Planckian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-like spectral continuum</a:t>
            </a:r>
          </a:p>
        </p:txBody>
      </p:sp>
      <p:cxnSp>
        <p:nvCxnSpPr>
          <p:cNvPr id="36" name="Curved Connector 28">
            <a:extLst>
              <a:ext uri="{FF2B5EF4-FFF2-40B4-BE49-F238E27FC236}">
                <a16:creationId xmlns:a16="http://schemas.microsoft.com/office/drawing/2014/main" id="{D4C7F6AB-6040-D4A6-56D4-7782CEEB8DF5}"/>
              </a:ext>
            </a:extLst>
          </p:cNvPr>
          <p:cNvCxnSpPr>
            <a:cxnSpLocks/>
          </p:cNvCxnSpPr>
          <p:nvPr/>
        </p:nvCxnSpPr>
        <p:spPr>
          <a:xfrm flipV="1">
            <a:off x="1590882" y="4187256"/>
            <a:ext cx="223057" cy="5062"/>
          </a:xfrm>
          <a:prstGeom prst="curved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urved Connector 31">
            <a:extLst>
              <a:ext uri="{FF2B5EF4-FFF2-40B4-BE49-F238E27FC236}">
                <a16:creationId xmlns:a16="http://schemas.microsoft.com/office/drawing/2014/main" id="{0E333ED2-F72A-A52E-F783-B15805358FF9}"/>
              </a:ext>
            </a:extLst>
          </p:cNvPr>
          <p:cNvCxnSpPr/>
          <p:nvPr/>
        </p:nvCxnSpPr>
        <p:spPr>
          <a:xfrm flipV="1">
            <a:off x="983201" y="965034"/>
            <a:ext cx="387840" cy="1"/>
          </a:xfrm>
          <a:prstGeom prst="curved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ontent Placeholder 4">
                <a:extLst>
                  <a:ext uri="{FF2B5EF4-FFF2-40B4-BE49-F238E27FC236}">
                    <a16:creationId xmlns:a16="http://schemas.microsoft.com/office/drawing/2014/main" id="{DBC829C0-E575-965A-8F94-8075E8DB40C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253917" y="782946"/>
                <a:ext cx="3610302" cy="24823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365760" indent="-256032" algn="l" rtl="0" eaLnBrk="1" latinLnBrk="0" hangingPunct="1">
                  <a:spcBef>
                    <a:spcPts val="300"/>
                  </a:spcBef>
                  <a:buClr>
                    <a:schemeClr val="accent3"/>
                  </a:buClr>
                  <a:buFont typeface="Georgia"/>
                  <a:buChar char="•"/>
                  <a:defRPr kumimoji="0" sz="2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658368" indent="-246888" algn="l" rtl="0" eaLnBrk="1" latinLnBrk="0" hangingPunct="1">
                  <a:spcBef>
                    <a:spcPts val="300"/>
                  </a:spcBef>
                  <a:buClr>
                    <a:schemeClr val="accent2"/>
                  </a:buClr>
                  <a:buFont typeface="Georgia"/>
                  <a:buChar char="▫"/>
                  <a:defRPr kumimoji="0" sz="2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923544" indent="-219456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79576" indent="-201168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38988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609344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182880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029968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5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240280" indent="-182880" algn="l" rtl="0" eaLnBrk="1" latinLnBrk="0" hangingPunct="1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82296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5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5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15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1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≈−19.</m:t>
                    </m:r>
                    <m:r>
                      <a:rPr lang="en-US" sz="15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en-US" sz="15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mag 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5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5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15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sub>
                    </m:sSub>
                    <m:r>
                      <a:rPr lang="en-US" sz="15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15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−18.67</m:t>
                    </m:r>
                  </m:oMath>
                </a14:m>
                <a:r>
                  <a:rPr lang="en-US" sz="15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mag)</a:t>
                </a:r>
              </a:p>
            </p:txBody>
          </p:sp>
        </mc:Choice>
        <mc:Fallback xmlns="">
          <p:sp>
            <p:nvSpPr>
              <p:cNvPr id="38" name="Content Placeholder 4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DBC829C0-E575-965A-8F94-8075E8DB40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917" y="782946"/>
                <a:ext cx="3610302" cy="248233"/>
              </a:xfrm>
              <a:prstGeom prst="rect">
                <a:avLst/>
              </a:prstGeom>
              <a:blipFill rotWithShape="1">
                <a:blip r:embed="rId4"/>
                <a:stretch>
                  <a:fillRect t="-4878" b="-536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itle 5">
            <a:extLst>
              <a:ext uri="{FF2B5EF4-FFF2-40B4-BE49-F238E27FC236}">
                <a16:creationId xmlns:a16="http://schemas.microsoft.com/office/drawing/2014/main" id="{F2DF8FBE-7653-EC99-A5C2-1DD4467DF45D}"/>
              </a:ext>
            </a:extLst>
          </p:cNvPr>
          <p:cNvSpPr txBox="1">
            <a:spLocks/>
          </p:cNvSpPr>
          <p:nvPr/>
        </p:nvSpPr>
        <p:spPr>
          <a:xfrm rot="16200000">
            <a:off x="-782025" y="5628043"/>
            <a:ext cx="1850335" cy="495561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spectra of </a:t>
            </a:r>
            <a:r>
              <a:rPr lang="en-US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endPara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2C5C2D-DDE5-822B-864D-E50C903629C3}"/>
              </a:ext>
            </a:extLst>
          </p:cNvPr>
          <p:cNvGrpSpPr/>
          <p:nvPr/>
        </p:nvGrpSpPr>
        <p:grpSpPr>
          <a:xfrm>
            <a:off x="311878" y="4950656"/>
            <a:ext cx="4027516" cy="1850334"/>
            <a:chOff x="5265892" y="1961623"/>
            <a:chExt cx="3752544" cy="2782325"/>
          </a:xfrm>
          <a:effectLst/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CD757D5-1E9D-8989-3C97-7FD8DCF8A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5892" y="1961623"/>
              <a:ext cx="3752544" cy="2782325"/>
            </a:xfrm>
            <a:prstGeom prst="rect">
              <a:avLst/>
            </a:prstGeom>
          </p:spPr>
        </p:pic>
        <p:sp>
          <p:nvSpPr>
            <p:cNvPr id="42" name="Content Placeholder 4">
              <a:extLst>
                <a:ext uri="{FF2B5EF4-FFF2-40B4-BE49-F238E27FC236}">
                  <a16:creationId xmlns:a16="http://schemas.microsoft.com/office/drawing/2014/main" id="{197EE190-04C5-95BE-F7C2-44699B07C4E7}"/>
                </a:ext>
              </a:extLst>
            </p:cNvPr>
            <p:cNvSpPr txBox="1">
              <a:spLocks/>
            </p:cNvSpPr>
            <p:nvPr/>
          </p:nvSpPr>
          <p:spPr>
            <a:xfrm>
              <a:off x="6080218" y="2529252"/>
              <a:ext cx="1419333" cy="264569"/>
            </a:xfrm>
            <a:prstGeom prst="rect">
              <a:avLst/>
            </a:prstGeom>
          </p:spPr>
          <p:txBody>
            <a:bodyPr vert="horz">
              <a:normAutofit fontScale="55000" lnSpcReduction="200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05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Avishay</a:t>
              </a:r>
              <a:r>
                <a:rPr lang="en-US" sz="105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 Gal-Yam 2016</a:t>
              </a:r>
              <a:endPara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6726CAC2-06E0-E99E-389A-F1359857A2E6}"/>
              </a:ext>
            </a:extLst>
          </p:cNvPr>
          <p:cNvSpPr/>
          <p:nvPr/>
        </p:nvSpPr>
        <p:spPr>
          <a:xfrm>
            <a:off x="5315733" y="653979"/>
            <a:ext cx="29674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(light curve; LC)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CAB42E8E-5E9E-411F-825D-C355F1302C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9802" y="6127468"/>
            <a:ext cx="1753279" cy="582516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3AC9C68C-2D1A-7E37-A26D-BC0CA4B7A42C}"/>
              </a:ext>
            </a:extLst>
          </p:cNvPr>
          <p:cNvSpPr txBox="1"/>
          <p:nvPr/>
        </p:nvSpPr>
        <p:spPr>
          <a:xfrm>
            <a:off x="4711961" y="5441305"/>
            <a:ext cx="4027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peak of LC is primarily due to the decay of nickel (Ni), while the later stage is powered by cobalt (Co).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B49221-0181-9581-9305-83FEE27D4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C960EE-EEB6-A9E8-822D-4CCDF60A9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ADFD8FC-D236-C966-6D0D-EE875CA39610}"/>
              </a:ext>
            </a:extLst>
          </p:cNvPr>
          <p:cNvGrpSpPr/>
          <p:nvPr/>
        </p:nvGrpSpPr>
        <p:grpSpPr>
          <a:xfrm>
            <a:off x="97848" y="773560"/>
            <a:ext cx="8859540" cy="5936397"/>
            <a:chOff x="638912" y="1302255"/>
            <a:chExt cx="7904154" cy="4885501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EAACCF3-BE97-3F38-03B9-02BA886D8EBA}"/>
                </a:ext>
              </a:extLst>
            </p:cNvPr>
            <p:cNvSpPr/>
            <p:nvPr/>
          </p:nvSpPr>
          <p:spPr>
            <a:xfrm>
              <a:off x="638912" y="1302255"/>
              <a:ext cx="7904154" cy="4885501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9DBC195B-1AFE-DC57-C87F-9D65CE025B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066" y="1559008"/>
              <a:ext cx="3040956" cy="202983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810C61A9-7323-D457-C66F-F69CCA93F5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930" y="1418100"/>
              <a:ext cx="3251893" cy="192157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>
              <a:extLst>
                <a:ext uri="{FF2B5EF4-FFF2-40B4-BE49-F238E27FC236}">
                  <a16:creationId xmlns:a16="http://schemas.microsoft.com/office/drawing/2014/main" id="{F4327597-40CA-E654-E2C6-65ED72FDA2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3079" y="1435022"/>
              <a:ext cx="2792490" cy="279249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>
              <a:extLst>
                <a:ext uri="{FF2B5EF4-FFF2-40B4-BE49-F238E27FC236}">
                  <a16:creationId xmlns:a16="http://schemas.microsoft.com/office/drawing/2014/main" id="{64430FF2-86E7-DAA9-9C43-0233109356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0582" y="3821065"/>
              <a:ext cx="2552494" cy="22740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>
              <a:extLst>
                <a:ext uri="{FF2B5EF4-FFF2-40B4-BE49-F238E27FC236}">
                  <a16:creationId xmlns:a16="http://schemas.microsoft.com/office/drawing/2014/main" id="{2B8F580B-4330-24D3-16F7-C27474D71E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0984" y="3739056"/>
              <a:ext cx="3467327" cy="231335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>
              <a:extLst>
                <a:ext uri="{FF2B5EF4-FFF2-40B4-BE49-F238E27FC236}">
                  <a16:creationId xmlns:a16="http://schemas.microsoft.com/office/drawing/2014/main" id="{594AFA8D-864C-DAFA-0B4A-C4E72B2D5D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001" y="3689318"/>
              <a:ext cx="2674163" cy="229127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>
              <a:extLst>
                <a:ext uri="{FF2B5EF4-FFF2-40B4-BE49-F238E27FC236}">
                  <a16:creationId xmlns:a16="http://schemas.microsoft.com/office/drawing/2014/main" id="{E6AC514E-9587-AF64-7B56-2E7135308E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632" y="3057369"/>
              <a:ext cx="2694587" cy="1516641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5175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E4422A2D-EE74-3ECF-A30B-71E17CE6ABA7}"/>
              </a:ext>
            </a:extLst>
          </p:cNvPr>
          <p:cNvSpPr txBox="1"/>
          <p:nvPr/>
        </p:nvSpPr>
        <p:spPr>
          <a:xfrm>
            <a:off x="4403614" y="767164"/>
            <a:ext cx="4683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Δm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₁₅ is a measure of Ni-mass / explosion energy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260F73D-3893-926F-A324-90B719F65AFE}"/>
              </a:ext>
            </a:extLst>
          </p:cNvPr>
          <p:cNvGrpSpPr/>
          <p:nvPr/>
        </p:nvGrpSpPr>
        <p:grpSpPr>
          <a:xfrm>
            <a:off x="4387144" y="1365581"/>
            <a:ext cx="4608852" cy="4012331"/>
            <a:chOff x="4370210" y="1365581"/>
            <a:chExt cx="4608852" cy="401233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90C0772-FBA7-BEA1-2306-C9E8809D4E94}"/>
                </a:ext>
              </a:extLst>
            </p:cNvPr>
            <p:cNvSpPr/>
            <p:nvPr/>
          </p:nvSpPr>
          <p:spPr>
            <a:xfrm>
              <a:off x="4370210" y="1365581"/>
              <a:ext cx="3679107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More luminous objects → more </a:t>
              </a:r>
              <a:r>
                <a:rPr lang="en-US" baseline="30000" dirty="0">
                  <a:latin typeface="Times New Roman" panose="02020603050405020304" pitchFamily="18" charset="0"/>
                  <a:ea typeface="Calibri" panose="020F0502020204030204" pitchFamily="34" charset="0"/>
                </a:rPr>
                <a:t>56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Ni, </a:t>
              </a:r>
              <a:r>
                <a:rPr 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→ more line opacity → increases the diffusion time scales in the ejecta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, 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→ broader light curves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.</a:t>
              </a:r>
            </a:p>
            <a:p>
              <a:endParaRPr lang="en-US" dirty="0"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endParaRPr lang="en-US" dirty="0"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endParaRPr lang="en-US" dirty="0"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For the least luminous objects,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lower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baseline="300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56</a:t>
              </a:r>
              <a:r>
                <a:rPr 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Ni mass → small line opacity → quickly evolving light curves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.</a:t>
              </a:r>
              <a:endParaRPr lang="en-US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FA75F48-FCA4-D0DE-5B8E-62387F908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78723" y="2247285"/>
              <a:ext cx="1600339" cy="99221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ADC75E2-B72F-E2F6-6CF4-2C5908CAB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81425" y="4326261"/>
              <a:ext cx="1586621" cy="1051651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0B39FFA6-8815-DA79-4AF8-08D7DC0532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208" y="939252"/>
            <a:ext cx="3679107" cy="376849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3301F1F-93F2-A63B-6173-5639E09724CB}"/>
              </a:ext>
            </a:extLst>
          </p:cNvPr>
          <p:cNvSpPr/>
          <p:nvPr/>
        </p:nvSpPr>
        <p:spPr>
          <a:xfrm>
            <a:off x="595211" y="525606"/>
            <a:ext cx="329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width-luminosity relation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5B688FE-D46B-A553-2301-A5ADE0302F8A}"/>
              </a:ext>
            </a:extLst>
          </p:cNvPr>
          <p:cNvGrpSpPr/>
          <p:nvPr/>
        </p:nvGrpSpPr>
        <p:grpSpPr>
          <a:xfrm>
            <a:off x="17653" y="4676352"/>
            <a:ext cx="3368229" cy="1807310"/>
            <a:chOff x="1250756" y="4545314"/>
            <a:chExt cx="3368229" cy="180731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A23D149-E822-D174-2396-7AF2701F04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50756" y="4691980"/>
              <a:ext cx="2120231" cy="1660644"/>
            </a:xfrm>
            <a:prstGeom prst="rect">
              <a:avLst/>
            </a:prstGeom>
          </p:spPr>
        </p:pic>
        <p:sp>
          <p:nvSpPr>
            <p:cNvPr id="15" name="Right Arrow 14">
              <a:extLst>
                <a:ext uri="{FF2B5EF4-FFF2-40B4-BE49-F238E27FC236}">
                  <a16:creationId xmlns:a16="http://schemas.microsoft.com/office/drawing/2014/main" id="{9FED166C-13D1-B864-3A9F-DD52CF42D5DC}"/>
                </a:ext>
              </a:extLst>
            </p:cNvPr>
            <p:cNvSpPr/>
            <p:nvPr/>
          </p:nvSpPr>
          <p:spPr>
            <a:xfrm rot="18356206">
              <a:off x="2808219" y="4625981"/>
              <a:ext cx="403367" cy="242034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94A63AC-93F1-A3E4-B3B5-DA7F086EE2EC}"/>
                </a:ext>
              </a:extLst>
            </p:cNvPr>
            <p:cNvSpPr/>
            <p:nvPr/>
          </p:nvSpPr>
          <p:spPr>
            <a:xfrm>
              <a:off x="3391159" y="4831620"/>
              <a:ext cx="1227826" cy="1015663"/>
            </a:xfrm>
            <a:prstGeom prst="rect">
              <a:avLst/>
            </a:prstGeom>
            <a:noFill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txBody>
            <a:bodyPr wrap="square">
              <a:spAutoFit/>
            </a:bodyPr>
            <a:lstStyle/>
            <a:p>
              <a:r>
                <a:rPr lang="en-US" sz="12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</a:t>
              </a:r>
              <a:r>
                <a:rPr lang="en-US" sz="12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sz="12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r>
                <a:rPr lang="en-US" sz="12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 practically extinction-independent parameter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9B73DCC-3750-4660-2F61-C48347E452C9}"/>
              </a:ext>
            </a:extLst>
          </p:cNvPr>
          <p:cNvGrpSpPr/>
          <p:nvPr/>
        </p:nvGrpSpPr>
        <p:grpSpPr>
          <a:xfrm>
            <a:off x="723296" y="1360261"/>
            <a:ext cx="3321248" cy="3246796"/>
            <a:chOff x="5728888" y="1865516"/>
            <a:chExt cx="3321248" cy="3246796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139E2E0-5243-442F-B0EA-28318043828A}"/>
                </a:ext>
              </a:extLst>
            </p:cNvPr>
            <p:cNvGrpSpPr/>
            <p:nvPr/>
          </p:nvGrpSpPr>
          <p:grpSpPr>
            <a:xfrm>
              <a:off x="6032458" y="1865516"/>
              <a:ext cx="3017678" cy="3009632"/>
              <a:chOff x="6032458" y="1865516"/>
              <a:chExt cx="3017678" cy="3009632"/>
            </a:xfrm>
          </p:grpSpPr>
          <p:sp>
            <p:nvSpPr>
              <p:cNvPr id="21" name="Right Arrow 20">
                <a:extLst>
                  <a:ext uri="{FF2B5EF4-FFF2-40B4-BE49-F238E27FC236}">
                    <a16:creationId xmlns:a16="http://schemas.microsoft.com/office/drawing/2014/main" id="{406BD82A-484B-94D3-970D-97871B0E3E12}"/>
                  </a:ext>
                </a:extLst>
              </p:cNvPr>
              <p:cNvSpPr/>
              <p:nvPr/>
            </p:nvSpPr>
            <p:spPr>
              <a:xfrm rot="7470246">
                <a:off x="6307160" y="2178432"/>
                <a:ext cx="371594" cy="195018"/>
              </a:xfrm>
              <a:prstGeom prst="rightArrow">
                <a:avLst/>
              </a:prstGeom>
              <a:noFill/>
              <a:ln w="63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2" name="Right Arrow 21">
                <a:extLst>
                  <a:ext uri="{FF2B5EF4-FFF2-40B4-BE49-F238E27FC236}">
                    <a16:creationId xmlns:a16="http://schemas.microsoft.com/office/drawing/2014/main" id="{D5D23DCD-0129-A6BB-1ACF-70C0E47C47C9}"/>
                  </a:ext>
                </a:extLst>
              </p:cNvPr>
              <p:cNvSpPr/>
              <p:nvPr/>
            </p:nvSpPr>
            <p:spPr>
              <a:xfrm rot="5934408">
                <a:off x="7930670" y="2812867"/>
                <a:ext cx="821962" cy="241432"/>
              </a:xfrm>
              <a:prstGeom prst="rightArrow">
                <a:avLst/>
              </a:prstGeom>
              <a:noFill/>
              <a:ln w="63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817BDB79-3A86-9948-667F-309C3D47A6E4}"/>
                  </a:ext>
                </a:extLst>
              </p:cNvPr>
              <p:cNvSpPr/>
              <p:nvPr/>
            </p:nvSpPr>
            <p:spPr>
              <a:xfrm>
                <a:off x="6546607" y="1865516"/>
                <a:ext cx="1500219" cy="338554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wrap="none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more luminous</a:t>
                </a:r>
              </a:p>
            </p:txBody>
          </p:sp>
          <p:sp>
            <p:nvSpPr>
              <p:cNvPr id="24" name="Right Arrow 23">
                <a:extLst>
                  <a:ext uri="{FF2B5EF4-FFF2-40B4-BE49-F238E27FC236}">
                    <a16:creationId xmlns:a16="http://schemas.microsoft.com/office/drawing/2014/main" id="{78339D14-7AF1-1034-AA28-8A1D7BA27D2C}"/>
                  </a:ext>
                </a:extLst>
              </p:cNvPr>
              <p:cNvSpPr/>
              <p:nvPr/>
            </p:nvSpPr>
            <p:spPr>
              <a:xfrm rot="16751140">
                <a:off x="4940511" y="3544422"/>
                <a:ext cx="2422673" cy="238780"/>
              </a:xfrm>
              <a:prstGeom prst="rightArrow">
                <a:avLst/>
              </a:prstGeom>
              <a:noFill/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5" name="Right Arrow 24">
                <a:extLst>
                  <a:ext uri="{FF2B5EF4-FFF2-40B4-BE49-F238E27FC236}">
                    <a16:creationId xmlns:a16="http://schemas.microsoft.com/office/drawing/2014/main" id="{09C09A2C-C597-532A-E5CB-F82AE72F0932}"/>
                  </a:ext>
                </a:extLst>
              </p:cNvPr>
              <p:cNvSpPr/>
              <p:nvPr/>
            </p:nvSpPr>
            <p:spPr>
              <a:xfrm rot="15977397">
                <a:off x="7651361" y="4021315"/>
                <a:ext cx="1417791" cy="237325"/>
              </a:xfrm>
              <a:prstGeom prst="rightArrow">
                <a:avLst/>
              </a:prstGeom>
              <a:noFill/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5EA330B2-26AB-5700-C2A3-66E54A0BCA2B}"/>
                  </a:ext>
                </a:extLst>
              </p:cNvPr>
              <p:cNvSpPr/>
              <p:nvPr/>
            </p:nvSpPr>
            <p:spPr>
              <a:xfrm>
                <a:off x="7706088" y="2374066"/>
                <a:ext cx="1344048" cy="338554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less luminous </a:t>
                </a:r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78B74A2-4F01-BB98-F789-B36AB8AAF3E1}"/>
                </a:ext>
              </a:extLst>
            </p:cNvPr>
            <p:cNvSpPr/>
            <p:nvPr/>
          </p:nvSpPr>
          <p:spPr>
            <a:xfrm>
              <a:off x="5728888" y="4860008"/>
              <a:ext cx="427115" cy="25230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B622F3A-3164-BEE1-0EAF-97A03523278A}"/>
                </a:ext>
              </a:extLst>
            </p:cNvPr>
            <p:cNvSpPr/>
            <p:nvPr/>
          </p:nvSpPr>
          <p:spPr>
            <a:xfrm>
              <a:off x="8222441" y="4842368"/>
              <a:ext cx="427115" cy="25230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4E3CAC2-7542-162E-FF33-CD4CB36FC89A}"/>
              </a:ext>
            </a:extLst>
          </p:cNvPr>
          <p:cNvGrpSpPr/>
          <p:nvPr/>
        </p:nvGrpSpPr>
        <p:grpSpPr>
          <a:xfrm>
            <a:off x="4471954" y="749889"/>
            <a:ext cx="4547287" cy="6101825"/>
            <a:chOff x="5030475" y="967007"/>
            <a:chExt cx="4011638" cy="548272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B7FE844-D444-7E93-1149-D79BAE8BE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0475" y="967007"/>
              <a:ext cx="4011638" cy="5482723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9" name="Content Placeholder 4">
              <a:extLst>
                <a:ext uri="{FF2B5EF4-FFF2-40B4-BE49-F238E27FC236}">
                  <a16:creationId xmlns:a16="http://schemas.microsoft.com/office/drawing/2014/main" id="{633B83E2-001F-1D23-1C0F-98DB4270A0B1}"/>
                </a:ext>
              </a:extLst>
            </p:cNvPr>
            <p:cNvSpPr txBox="1">
              <a:spLocks/>
            </p:cNvSpPr>
            <p:nvPr/>
          </p:nvSpPr>
          <p:spPr>
            <a:xfrm>
              <a:off x="7467133" y="1127988"/>
              <a:ext cx="1552533" cy="320328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Taubenberger</a:t>
              </a:r>
              <a:r>
                <a:rPr lang="en-US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2017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9F02185-A7DC-8CF3-C112-C6266773F966}"/>
              </a:ext>
            </a:extLst>
          </p:cNvPr>
          <p:cNvGrpSpPr/>
          <p:nvPr/>
        </p:nvGrpSpPr>
        <p:grpSpPr>
          <a:xfrm>
            <a:off x="5684598" y="1510105"/>
            <a:ext cx="1671681" cy="1955646"/>
            <a:chOff x="5831593" y="1537483"/>
            <a:chExt cx="1671681" cy="1955646"/>
          </a:xfrm>
        </p:grpSpPr>
        <p:sp>
          <p:nvSpPr>
            <p:cNvPr id="31" name="Oval 6">
              <a:extLst>
                <a:ext uri="{FF2B5EF4-FFF2-40B4-BE49-F238E27FC236}">
                  <a16:creationId xmlns:a16="http://schemas.microsoft.com/office/drawing/2014/main" id="{A6C8DB76-4C3D-E100-F5F1-5D96C50023F1}"/>
                </a:ext>
              </a:extLst>
            </p:cNvPr>
            <p:cNvSpPr/>
            <p:nvPr/>
          </p:nvSpPr>
          <p:spPr>
            <a:xfrm rot="1731229">
              <a:off x="5954222" y="1873965"/>
              <a:ext cx="1549052" cy="487490"/>
            </a:xfrm>
            <a:custGeom>
              <a:avLst/>
              <a:gdLst>
                <a:gd name="connsiteX0" fmla="*/ 0 w 1365422"/>
                <a:gd name="connsiteY0" fmla="*/ 262612 h 525223"/>
                <a:gd name="connsiteX1" fmla="*/ 682711 w 1365422"/>
                <a:gd name="connsiteY1" fmla="*/ 0 h 525223"/>
                <a:gd name="connsiteX2" fmla="*/ 1365422 w 1365422"/>
                <a:gd name="connsiteY2" fmla="*/ 262612 h 525223"/>
                <a:gd name="connsiteX3" fmla="*/ 682711 w 1365422"/>
                <a:gd name="connsiteY3" fmla="*/ 525224 h 525223"/>
                <a:gd name="connsiteX4" fmla="*/ 0 w 1365422"/>
                <a:gd name="connsiteY4" fmla="*/ 262612 h 525223"/>
                <a:gd name="connsiteX0" fmla="*/ 0 w 1562008"/>
                <a:gd name="connsiteY0" fmla="*/ 274281 h 525272"/>
                <a:gd name="connsiteX1" fmla="*/ 879297 w 1562008"/>
                <a:gd name="connsiteY1" fmla="*/ 23 h 525272"/>
                <a:gd name="connsiteX2" fmla="*/ 1562008 w 1562008"/>
                <a:gd name="connsiteY2" fmla="*/ 262635 h 525272"/>
                <a:gd name="connsiteX3" fmla="*/ 879297 w 1562008"/>
                <a:gd name="connsiteY3" fmla="*/ 525247 h 525272"/>
                <a:gd name="connsiteX4" fmla="*/ 0 w 1562008"/>
                <a:gd name="connsiteY4" fmla="*/ 274281 h 525272"/>
                <a:gd name="connsiteX0" fmla="*/ 33259 w 1595267"/>
                <a:gd name="connsiteY0" fmla="*/ 285645 h 536626"/>
                <a:gd name="connsiteX1" fmla="*/ 254556 w 1595267"/>
                <a:gd name="connsiteY1" fmla="*/ 71172 h 536626"/>
                <a:gd name="connsiteX2" fmla="*/ 912556 w 1595267"/>
                <a:gd name="connsiteY2" fmla="*/ 11387 h 536626"/>
                <a:gd name="connsiteX3" fmla="*/ 1595267 w 1595267"/>
                <a:gd name="connsiteY3" fmla="*/ 273999 h 536626"/>
                <a:gd name="connsiteX4" fmla="*/ 912556 w 1595267"/>
                <a:gd name="connsiteY4" fmla="*/ 536611 h 536626"/>
                <a:gd name="connsiteX5" fmla="*/ 33259 w 1595267"/>
                <a:gd name="connsiteY5" fmla="*/ 285645 h 536626"/>
                <a:gd name="connsiteX0" fmla="*/ 1775 w 1563783"/>
                <a:gd name="connsiteY0" fmla="*/ 285645 h 540563"/>
                <a:gd name="connsiteX1" fmla="*/ 223072 w 1563783"/>
                <a:gd name="connsiteY1" fmla="*/ 71172 h 540563"/>
                <a:gd name="connsiteX2" fmla="*/ 881072 w 1563783"/>
                <a:gd name="connsiteY2" fmla="*/ 11387 h 540563"/>
                <a:gd name="connsiteX3" fmla="*/ 1563783 w 1563783"/>
                <a:gd name="connsiteY3" fmla="*/ 273999 h 540563"/>
                <a:gd name="connsiteX4" fmla="*/ 881072 w 1563783"/>
                <a:gd name="connsiteY4" fmla="*/ 536611 h 540563"/>
                <a:gd name="connsiteX5" fmla="*/ 165101 w 1563783"/>
                <a:gd name="connsiteY5" fmla="*/ 422116 h 540563"/>
                <a:gd name="connsiteX6" fmla="*/ 1775 w 1563783"/>
                <a:gd name="connsiteY6" fmla="*/ 285645 h 540563"/>
                <a:gd name="connsiteX0" fmla="*/ 1206 w 1583948"/>
                <a:gd name="connsiteY0" fmla="*/ 335737 h 540563"/>
                <a:gd name="connsiteX1" fmla="*/ 243237 w 1583948"/>
                <a:gd name="connsiteY1" fmla="*/ 71172 h 540563"/>
                <a:gd name="connsiteX2" fmla="*/ 901237 w 1583948"/>
                <a:gd name="connsiteY2" fmla="*/ 11387 h 540563"/>
                <a:gd name="connsiteX3" fmla="*/ 1583948 w 1583948"/>
                <a:gd name="connsiteY3" fmla="*/ 273999 h 540563"/>
                <a:gd name="connsiteX4" fmla="*/ 901237 w 1583948"/>
                <a:gd name="connsiteY4" fmla="*/ 536611 h 540563"/>
                <a:gd name="connsiteX5" fmla="*/ 185266 w 1583948"/>
                <a:gd name="connsiteY5" fmla="*/ 422116 h 540563"/>
                <a:gd name="connsiteX6" fmla="*/ 1206 w 1583948"/>
                <a:gd name="connsiteY6" fmla="*/ 335737 h 540563"/>
                <a:gd name="connsiteX0" fmla="*/ 2782 w 1546629"/>
                <a:gd name="connsiteY0" fmla="*/ 265974 h 540563"/>
                <a:gd name="connsiteX1" fmla="*/ 205918 w 1546629"/>
                <a:gd name="connsiteY1" fmla="*/ 71172 h 540563"/>
                <a:gd name="connsiteX2" fmla="*/ 863918 w 1546629"/>
                <a:gd name="connsiteY2" fmla="*/ 11387 h 540563"/>
                <a:gd name="connsiteX3" fmla="*/ 1546629 w 1546629"/>
                <a:gd name="connsiteY3" fmla="*/ 273999 h 540563"/>
                <a:gd name="connsiteX4" fmla="*/ 863918 w 1546629"/>
                <a:gd name="connsiteY4" fmla="*/ 536611 h 540563"/>
                <a:gd name="connsiteX5" fmla="*/ 147947 w 1546629"/>
                <a:gd name="connsiteY5" fmla="*/ 422116 h 540563"/>
                <a:gd name="connsiteX6" fmla="*/ 2782 w 1546629"/>
                <a:gd name="connsiteY6" fmla="*/ 265974 h 540563"/>
                <a:gd name="connsiteX0" fmla="*/ 6824 w 1550671"/>
                <a:gd name="connsiteY0" fmla="*/ 265974 h 540563"/>
                <a:gd name="connsiteX1" fmla="*/ 209960 w 1550671"/>
                <a:gd name="connsiteY1" fmla="*/ 71172 h 540563"/>
                <a:gd name="connsiteX2" fmla="*/ 867960 w 1550671"/>
                <a:gd name="connsiteY2" fmla="*/ 11387 h 540563"/>
                <a:gd name="connsiteX3" fmla="*/ 1550671 w 1550671"/>
                <a:gd name="connsiteY3" fmla="*/ 273999 h 540563"/>
                <a:gd name="connsiteX4" fmla="*/ 867960 w 1550671"/>
                <a:gd name="connsiteY4" fmla="*/ 536611 h 540563"/>
                <a:gd name="connsiteX5" fmla="*/ 151989 w 1550671"/>
                <a:gd name="connsiteY5" fmla="*/ 422116 h 540563"/>
                <a:gd name="connsiteX6" fmla="*/ 6824 w 1550671"/>
                <a:gd name="connsiteY6" fmla="*/ 265974 h 540563"/>
                <a:gd name="connsiteX0" fmla="*/ 4542 w 1548389"/>
                <a:gd name="connsiteY0" fmla="*/ 265974 h 541935"/>
                <a:gd name="connsiteX1" fmla="*/ 207678 w 1548389"/>
                <a:gd name="connsiteY1" fmla="*/ 71172 h 541935"/>
                <a:gd name="connsiteX2" fmla="*/ 865678 w 1548389"/>
                <a:gd name="connsiteY2" fmla="*/ 11387 h 541935"/>
                <a:gd name="connsiteX3" fmla="*/ 1548389 w 1548389"/>
                <a:gd name="connsiteY3" fmla="*/ 273999 h 541935"/>
                <a:gd name="connsiteX4" fmla="*/ 865678 w 1548389"/>
                <a:gd name="connsiteY4" fmla="*/ 536611 h 541935"/>
                <a:gd name="connsiteX5" fmla="*/ 138961 w 1548389"/>
                <a:gd name="connsiteY5" fmla="*/ 437702 h 541935"/>
                <a:gd name="connsiteX6" fmla="*/ 4542 w 1548389"/>
                <a:gd name="connsiteY6" fmla="*/ 265974 h 541935"/>
                <a:gd name="connsiteX0" fmla="*/ 2519 w 1570430"/>
                <a:gd name="connsiteY0" fmla="*/ 327568 h 541935"/>
                <a:gd name="connsiteX1" fmla="*/ 229719 w 1570430"/>
                <a:gd name="connsiteY1" fmla="*/ 71172 h 541935"/>
                <a:gd name="connsiteX2" fmla="*/ 887719 w 1570430"/>
                <a:gd name="connsiteY2" fmla="*/ 11387 h 541935"/>
                <a:gd name="connsiteX3" fmla="*/ 1570430 w 1570430"/>
                <a:gd name="connsiteY3" fmla="*/ 273999 h 541935"/>
                <a:gd name="connsiteX4" fmla="*/ 887719 w 1570430"/>
                <a:gd name="connsiteY4" fmla="*/ 536611 h 541935"/>
                <a:gd name="connsiteX5" fmla="*/ 161002 w 1570430"/>
                <a:gd name="connsiteY5" fmla="*/ 437702 h 541935"/>
                <a:gd name="connsiteX6" fmla="*/ 2519 w 1570430"/>
                <a:gd name="connsiteY6" fmla="*/ 327568 h 541935"/>
                <a:gd name="connsiteX0" fmla="*/ 9851 w 1526611"/>
                <a:gd name="connsiteY0" fmla="*/ 280050 h 541935"/>
                <a:gd name="connsiteX1" fmla="*/ 185900 w 1526611"/>
                <a:gd name="connsiteY1" fmla="*/ 71172 h 541935"/>
                <a:gd name="connsiteX2" fmla="*/ 843900 w 1526611"/>
                <a:gd name="connsiteY2" fmla="*/ 11387 h 541935"/>
                <a:gd name="connsiteX3" fmla="*/ 1526611 w 1526611"/>
                <a:gd name="connsiteY3" fmla="*/ 273999 h 541935"/>
                <a:gd name="connsiteX4" fmla="*/ 843900 w 1526611"/>
                <a:gd name="connsiteY4" fmla="*/ 536611 h 541935"/>
                <a:gd name="connsiteX5" fmla="*/ 117183 w 1526611"/>
                <a:gd name="connsiteY5" fmla="*/ 437702 h 541935"/>
                <a:gd name="connsiteX6" fmla="*/ 9851 w 1526611"/>
                <a:gd name="connsiteY6" fmla="*/ 280050 h 541935"/>
                <a:gd name="connsiteX0" fmla="*/ 4448 w 1549052"/>
                <a:gd name="connsiteY0" fmla="*/ 247058 h 541935"/>
                <a:gd name="connsiteX1" fmla="*/ 208341 w 1549052"/>
                <a:gd name="connsiteY1" fmla="*/ 71172 h 541935"/>
                <a:gd name="connsiteX2" fmla="*/ 866341 w 1549052"/>
                <a:gd name="connsiteY2" fmla="*/ 11387 h 541935"/>
                <a:gd name="connsiteX3" fmla="*/ 1549052 w 1549052"/>
                <a:gd name="connsiteY3" fmla="*/ 273999 h 541935"/>
                <a:gd name="connsiteX4" fmla="*/ 866341 w 1549052"/>
                <a:gd name="connsiteY4" fmla="*/ 536611 h 541935"/>
                <a:gd name="connsiteX5" fmla="*/ 139624 w 1549052"/>
                <a:gd name="connsiteY5" fmla="*/ 437702 h 541935"/>
                <a:gd name="connsiteX6" fmla="*/ 4448 w 1549052"/>
                <a:gd name="connsiteY6" fmla="*/ 247058 h 541935"/>
                <a:gd name="connsiteX0" fmla="*/ 4448 w 1549052"/>
                <a:gd name="connsiteY0" fmla="*/ 247058 h 493494"/>
                <a:gd name="connsiteX1" fmla="*/ 208341 w 1549052"/>
                <a:gd name="connsiteY1" fmla="*/ 71172 h 493494"/>
                <a:gd name="connsiteX2" fmla="*/ 866341 w 1549052"/>
                <a:gd name="connsiteY2" fmla="*/ 11387 h 493494"/>
                <a:gd name="connsiteX3" fmla="*/ 1549052 w 1549052"/>
                <a:gd name="connsiteY3" fmla="*/ 273999 h 493494"/>
                <a:gd name="connsiteX4" fmla="*/ 875575 w 1549052"/>
                <a:gd name="connsiteY4" fmla="*/ 483189 h 493494"/>
                <a:gd name="connsiteX5" fmla="*/ 139624 w 1549052"/>
                <a:gd name="connsiteY5" fmla="*/ 437702 h 493494"/>
                <a:gd name="connsiteX6" fmla="*/ 4448 w 1549052"/>
                <a:gd name="connsiteY6" fmla="*/ 247058 h 493494"/>
                <a:gd name="connsiteX0" fmla="*/ 4448 w 1549052"/>
                <a:gd name="connsiteY0" fmla="*/ 247058 h 476116"/>
                <a:gd name="connsiteX1" fmla="*/ 208341 w 1549052"/>
                <a:gd name="connsiteY1" fmla="*/ 71172 h 476116"/>
                <a:gd name="connsiteX2" fmla="*/ 866341 w 1549052"/>
                <a:gd name="connsiteY2" fmla="*/ 11387 h 476116"/>
                <a:gd name="connsiteX3" fmla="*/ 1549052 w 1549052"/>
                <a:gd name="connsiteY3" fmla="*/ 273999 h 476116"/>
                <a:gd name="connsiteX4" fmla="*/ 882234 w 1549052"/>
                <a:gd name="connsiteY4" fmla="*/ 460188 h 476116"/>
                <a:gd name="connsiteX5" fmla="*/ 139624 w 1549052"/>
                <a:gd name="connsiteY5" fmla="*/ 437702 h 476116"/>
                <a:gd name="connsiteX6" fmla="*/ 4448 w 1549052"/>
                <a:gd name="connsiteY6" fmla="*/ 247058 h 476116"/>
                <a:gd name="connsiteX0" fmla="*/ 4448 w 1549052"/>
                <a:gd name="connsiteY0" fmla="*/ 247058 h 487490"/>
                <a:gd name="connsiteX1" fmla="*/ 208341 w 1549052"/>
                <a:gd name="connsiteY1" fmla="*/ 71172 h 487490"/>
                <a:gd name="connsiteX2" fmla="*/ 866341 w 1549052"/>
                <a:gd name="connsiteY2" fmla="*/ 11387 h 487490"/>
                <a:gd name="connsiteX3" fmla="*/ 1549052 w 1549052"/>
                <a:gd name="connsiteY3" fmla="*/ 273999 h 487490"/>
                <a:gd name="connsiteX4" fmla="*/ 871489 w 1549052"/>
                <a:gd name="connsiteY4" fmla="*/ 475775 h 487490"/>
                <a:gd name="connsiteX5" fmla="*/ 139624 w 1549052"/>
                <a:gd name="connsiteY5" fmla="*/ 437702 h 487490"/>
                <a:gd name="connsiteX6" fmla="*/ 4448 w 1549052"/>
                <a:gd name="connsiteY6" fmla="*/ 247058 h 48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052" h="487490">
                  <a:moveTo>
                    <a:pt x="4448" y="247058"/>
                  </a:moveTo>
                  <a:cubicBezTo>
                    <a:pt x="15901" y="185970"/>
                    <a:pt x="61792" y="116882"/>
                    <a:pt x="208341" y="71172"/>
                  </a:cubicBezTo>
                  <a:cubicBezTo>
                    <a:pt x="354890" y="25462"/>
                    <a:pt x="642889" y="-22418"/>
                    <a:pt x="866341" y="11387"/>
                  </a:cubicBezTo>
                  <a:cubicBezTo>
                    <a:pt x="1089793" y="45192"/>
                    <a:pt x="1549052" y="128962"/>
                    <a:pt x="1549052" y="273999"/>
                  </a:cubicBezTo>
                  <a:cubicBezTo>
                    <a:pt x="1549052" y="419036"/>
                    <a:pt x="1106394" y="448491"/>
                    <a:pt x="871489" y="475775"/>
                  </a:cubicBezTo>
                  <a:cubicBezTo>
                    <a:pt x="636584" y="503059"/>
                    <a:pt x="286173" y="479530"/>
                    <a:pt x="139624" y="437702"/>
                  </a:cubicBezTo>
                  <a:cubicBezTo>
                    <a:pt x="-6925" y="395874"/>
                    <a:pt x="-7005" y="308146"/>
                    <a:pt x="4448" y="247058"/>
                  </a:cubicBezTo>
                  <a:close/>
                </a:path>
              </a:pathLst>
            </a:custGeom>
            <a:noFill/>
            <a:ln w="28575">
              <a:solidFill>
                <a:srgbClr val="008A00"/>
              </a:solidFill>
            </a:ln>
            <a:effectLst>
              <a:glow rad="101600">
                <a:srgbClr val="0066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gular Pentagon 36">
              <a:extLst>
                <a:ext uri="{FF2B5EF4-FFF2-40B4-BE49-F238E27FC236}">
                  <a16:creationId xmlns:a16="http://schemas.microsoft.com/office/drawing/2014/main" id="{8969B465-AB0B-3444-5755-0C1A4F2C63F3}"/>
                </a:ext>
              </a:extLst>
            </p:cNvPr>
            <p:cNvSpPr/>
            <p:nvPr/>
          </p:nvSpPr>
          <p:spPr>
            <a:xfrm rot="20158536">
              <a:off x="6853180" y="2228421"/>
              <a:ext cx="618043" cy="1264708"/>
            </a:xfrm>
            <a:custGeom>
              <a:avLst/>
              <a:gdLst>
                <a:gd name="connsiteX0" fmla="*/ 1 w 637905"/>
                <a:gd name="connsiteY0" fmla="*/ 425217 h 1113235"/>
                <a:gd name="connsiteX1" fmla="*/ 318953 w 637905"/>
                <a:gd name="connsiteY1" fmla="*/ 0 h 1113235"/>
                <a:gd name="connsiteX2" fmla="*/ 637904 w 637905"/>
                <a:gd name="connsiteY2" fmla="*/ 425217 h 1113235"/>
                <a:gd name="connsiteX3" fmla="*/ 516076 w 637905"/>
                <a:gd name="connsiteY3" fmla="*/ 1113232 h 1113235"/>
                <a:gd name="connsiteX4" fmla="*/ 121829 w 637905"/>
                <a:gd name="connsiteY4" fmla="*/ 1113232 h 1113235"/>
                <a:gd name="connsiteX5" fmla="*/ 1 w 637905"/>
                <a:gd name="connsiteY5" fmla="*/ 425217 h 1113235"/>
                <a:gd name="connsiteX0" fmla="*/ 0 w 657472"/>
                <a:gd name="connsiteY0" fmla="*/ 732164 h 1113232"/>
                <a:gd name="connsiteX1" fmla="*/ 338521 w 657472"/>
                <a:gd name="connsiteY1" fmla="*/ 0 h 1113232"/>
                <a:gd name="connsiteX2" fmla="*/ 657472 w 657472"/>
                <a:gd name="connsiteY2" fmla="*/ 425217 h 1113232"/>
                <a:gd name="connsiteX3" fmla="*/ 535644 w 657472"/>
                <a:gd name="connsiteY3" fmla="*/ 1113232 h 1113232"/>
                <a:gd name="connsiteX4" fmla="*/ 141397 w 657472"/>
                <a:gd name="connsiteY4" fmla="*/ 1113232 h 1113232"/>
                <a:gd name="connsiteX5" fmla="*/ 0 w 657472"/>
                <a:gd name="connsiteY5" fmla="*/ 732164 h 1113232"/>
                <a:gd name="connsiteX0" fmla="*/ 0 w 604802"/>
                <a:gd name="connsiteY0" fmla="*/ 755641 h 1113232"/>
                <a:gd name="connsiteX1" fmla="*/ 285851 w 604802"/>
                <a:gd name="connsiteY1" fmla="*/ 0 h 1113232"/>
                <a:gd name="connsiteX2" fmla="*/ 604802 w 604802"/>
                <a:gd name="connsiteY2" fmla="*/ 425217 h 1113232"/>
                <a:gd name="connsiteX3" fmla="*/ 482974 w 604802"/>
                <a:gd name="connsiteY3" fmla="*/ 1113232 h 1113232"/>
                <a:gd name="connsiteX4" fmla="*/ 88727 w 604802"/>
                <a:gd name="connsiteY4" fmla="*/ 1113232 h 1113232"/>
                <a:gd name="connsiteX5" fmla="*/ 0 w 604802"/>
                <a:gd name="connsiteY5" fmla="*/ 755641 h 1113232"/>
                <a:gd name="connsiteX0" fmla="*/ 0 w 604802"/>
                <a:gd name="connsiteY0" fmla="*/ 755641 h 1264708"/>
                <a:gd name="connsiteX1" fmla="*/ 285851 w 604802"/>
                <a:gd name="connsiteY1" fmla="*/ 0 h 1264708"/>
                <a:gd name="connsiteX2" fmla="*/ 604802 w 604802"/>
                <a:gd name="connsiteY2" fmla="*/ 425217 h 1264708"/>
                <a:gd name="connsiteX3" fmla="*/ 482974 w 604802"/>
                <a:gd name="connsiteY3" fmla="*/ 1113232 h 1264708"/>
                <a:gd name="connsiteX4" fmla="*/ 165516 w 604802"/>
                <a:gd name="connsiteY4" fmla="*/ 1264708 h 1264708"/>
                <a:gd name="connsiteX5" fmla="*/ 0 w 604802"/>
                <a:gd name="connsiteY5" fmla="*/ 755641 h 1264708"/>
                <a:gd name="connsiteX0" fmla="*/ 0 w 604802"/>
                <a:gd name="connsiteY0" fmla="*/ 755641 h 1264708"/>
                <a:gd name="connsiteX1" fmla="*/ 285851 w 604802"/>
                <a:gd name="connsiteY1" fmla="*/ 0 h 1264708"/>
                <a:gd name="connsiteX2" fmla="*/ 604802 w 604802"/>
                <a:gd name="connsiteY2" fmla="*/ 425217 h 1264708"/>
                <a:gd name="connsiteX3" fmla="*/ 554221 w 604802"/>
                <a:gd name="connsiteY3" fmla="*/ 973626 h 1264708"/>
                <a:gd name="connsiteX4" fmla="*/ 165516 w 604802"/>
                <a:gd name="connsiteY4" fmla="*/ 1264708 h 1264708"/>
                <a:gd name="connsiteX5" fmla="*/ 0 w 604802"/>
                <a:gd name="connsiteY5" fmla="*/ 755641 h 1264708"/>
                <a:gd name="connsiteX0" fmla="*/ 0 w 619762"/>
                <a:gd name="connsiteY0" fmla="*/ 755641 h 1264708"/>
                <a:gd name="connsiteX1" fmla="*/ 285851 w 619762"/>
                <a:gd name="connsiteY1" fmla="*/ 0 h 1264708"/>
                <a:gd name="connsiteX2" fmla="*/ 619762 w 619762"/>
                <a:gd name="connsiteY2" fmla="*/ 513058 h 1264708"/>
                <a:gd name="connsiteX3" fmla="*/ 554221 w 619762"/>
                <a:gd name="connsiteY3" fmla="*/ 973626 h 1264708"/>
                <a:gd name="connsiteX4" fmla="*/ 165516 w 619762"/>
                <a:gd name="connsiteY4" fmla="*/ 1264708 h 1264708"/>
                <a:gd name="connsiteX5" fmla="*/ 0 w 619762"/>
                <a:gd name="connsiteY5" fmla="*/ 755641 h 1264708"/>
                <a:gd name="connsiteX0" fmla="*/ 0 w 805419"/>
                <a:gd name="connsiteY0" fmla="*/ 755641 h 1264708"/>
                <a:gd name="connsiteX1" fmla="*/ 285851 w 805419"/>
                <a:gd name="connsiteY1" fmla="*/ 0 h 1264708"/>
                <a:gd name="connsiteX2" fmla="*/ 805419 w 805419"/>
                <a:gd name="connsiteY2" fmla="*/ 541697 h 1264708"/>
                <a:gd name="connsiteX3" fmla="*/ 554221 w 805419"/>
                <a:gd name="connsiteY3" fmla="*/ 973626 h 1264708"/>
                <a:gd name="connsiteX4" fmla="*/ 165516 w 805419"/>
                <a:gd name="connsiteY4" fmla="*/ 1264708 h 1264708"/>
                <a:gd name="connsiteX5" fmla="*/ 0 w 805419"/>
                <a:gd name="connsiteY5" fmla="*/ 755641 h 1264708"/>
                <a:gd name="connsiteX0" fmla="*/ 0 w 618043"/>
                <a:gd name="connsiteY0" fmla="*/ 755641 h 1264708"/>
                <a:gd name="connsiteX1" fmla="*/ 285851 w 618043"/>
                <a:gd name="connsiteY1" fmla="*/ 0 h 1264708"/>
                <a:gd name="connsiteX2" fmla="*/ 618043 w 618043"/>
                <a:gd name="connsiteY2" fmla="*/ 557387 h 1264708"/>
                <a:gd name="connsiteX3" fmla="*/ 554221 w 618043"/>
                <a:gd name="connsiteY3" fmla="*/ 973626 h 1264708"/>
                <a:gd name="connsiteX4" fmla="*/ 165516 w 618043"/>
                <a:gd name="connsiteY4" fmla="*/ 1264708 h 1264708"/>
                <a:gd name="connsiteX5" fmla="*/ 0 w 618043"/>
                <a:gd name="connsiteY5" fmla="*/ 755641 h 1264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8043" h="1264708">
                  <a:moveTo>
                    <a:pt x="0" y="755641"/>
                  </a:moveTo>
                  <a:lnTo>
                    <a:pt x="285851" y="0"/>
                  </a:lnTo>
                  <a:lnTo>
                    <a:pt x="618043" y="557387"/>
                  </a:lnTo>
                  <a:lnTo>
                    <a:pt x="554221" y="973626"/>
                  </a:lnTo>
                  <a:lnTo>
                    <a:pt x="165516" y="1264708"/>
                  </a:lnTo>
                  <a:lnTo>
                    <a:pt x="0" y="755641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</a:ln>
            <a:effectLst>
              <a:glow rad="101600">
                <a:srgbClr val="FF00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BB71589-B1A8-85EC-F03C-1282BD7D813F}"/>
                </a:ext>
              </a:extLst>
            </p:cNvPr>
            <p:cNvSpPr/>
            <p:nvPr/>
          </p:nvSpPr>
          <p:spPr>
            <a:xfrm>
              <a:off x="5831593" y="1537483"/>
              <a:ext cx="434109" cy="423055"/>
            </a:xfrm>
            <a:prstGeom prst="ellipse">
              <a:avLst/>
            </a:prstGeom>
            <a:noFill/>
            <a:ln w="28575">
              <a:solidFill>
                <a:srgbClr val="6472FA"/>
              </a:solidFill>
            </a:ln>
            <a:effectLst>
              <a:glow rad="228600">
                <a:srgbClr val="0070C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3F77E5-BCBA-6701-2CA4-E55D12FB6103}"/>
              </a:ext>
            </a:extLst>
          </p:cNvPr>
          <p:cNvGrpSpPr/>
          <p:nvPr/>
        </p:nvGrpSpPr>
        <p:grpSpPr>
          <a:xfrm>
            <a:off x="5174313" y="4936780"/>
            <a:ext cx="3523471" cy="1569660"/>
            <a:chOff x="5301742" y="5174577"/>
            <a:chExt cx="3523471" cy="1569660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BFCFB29-E7C9-A991-DD52-86A678FF6BB1}"/>
                </a:ext>
              </a:extLst>
            </p:cNvPr>
            <p:cNvSpPr txBox="1"/>
            <p:nvPr/>
          </p:nvSpPr>
          <p:spPr>
            <a:xfrm>
              <a:off x="6603460" y="5174577"/>
              <a:ext cx="2221753" cy="156966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fractions of SN 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Ia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subclasses in LOSS volume-limited sample (Li+ 2011; 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Graur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+ 2017)</a:t>
              </a:r>
            </a:p>
            <a:p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50A0DE8-F5A8-B5C9-FE7C-3CA2F721C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301742" y="5176541"/>
              <a:ext cx="1348797" cy="15676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</p:pic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A77DFD7-6A70-8A89-B5D0-6CBC54776AE6}"/>
              </a:ext>
            </a:extLst>
          </p:cNvPr>
          <p:cNvSpPr/>
          <p:nvPr/>
        </p:nvSpPr>
        <p:spPr>
          <a:xfrm>
            <a:off x="236794" y="6464004"/>
            <a:ext cx="3679108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faster declining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fainter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F271D6-B941-BBC8-692F-0B94EC168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71C53-6401-4D2C-B642-0470D90FB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85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645376" y="544374"/>
            <a:ext cx="3659924" cy="495561"/>
          </a:xfrm>
        </p:spPr>
        <p:txBody>
          <a:bodyPr>
            <a:normAutofit/>
          </a:bodyPr>
          <a:lstStyle/>
          <a:p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US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Supernova (models)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122391" y="1200665"/>
            <a:ext cx="3369438" cy="31866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Progenitors of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(thermonuclear)</a:t>
            </a:r>
          </a:p>
        </p:txBody>
      </p:sp>
      <p:sp>
        <p:nvSpPr>
          <p:cNvPr id="9" name="Content Placeholder 4"/>
          <p:cNvSpPr txBox="1">
            <a:spLocks/>
          </p:cNvSpPr>
          <p:nvPr/>
        </p:nvSpPr>
        <p:spPr>
          <a:xfrm>
            <a:off x="518174" y="1470657"/>
            <a:ext cx="2529826" cy="6013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athematica3" panose="00000400000000000000" pitchFamily="2" charset="2"/>
              </a:rPr>
              <a:t>the Chandrasekhar mass limit</a:t>
            </a:r>
          </a:p>
          <a:p>
            <a:pPr marL="82296" indent="0">
              <a:buNone/>
            </a:pP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athematica3" panose="00000400000000000000" pitchFamily="2" charset="2"/>
              </a:rPr>
              <a:t>of white dwarf (</a:t>
            </a: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 </a:t>
            </a: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athematica3" panose="00000400000000000000" pitchFamily="2" charset="2"/>
              </a:rPr>
              <a:t>1.4 </a:t>
            </a:r>
            <a:r>
              <a:rPr lang="en-US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athematica3" panose="00000400000000000000" pitchFamily="2" charset="2"/>
              </a:rPr>
              <a:t>M</a:t>
            </a:r>
            <a:r>
              <a:rPr lang="en-US" sz="1500" baseline="-25000" dirty="0">
                <a:solidFill>
                  <a:schemeClr val="tx1"/>
                </a:solidFill>
                <a:latin typeface="Yu Gothic UI Light"/>
                <a:ea typeface="Yu Gothic UI Light"/>
                <a:cs typeface="Times New Roman" panose="02020603050405020304" pitchFamily="18" charset="0"/>
                <a:sym typeface="Mathematica3" panose="00000400000000000000" pitchFamily="2" charset="2"/>
              </a:rPr>
              <a:t>⦿</a:t>
            </a:r>
            <a:r>
              <a: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Mathematica3" panose="00000400000000000000" pitchFamily="2" charset="2"/>
              </a:rPr>
              <a:t> )</a:t>
            </a:r>
            <a:endParaRPr lang="en-US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20" y="2095483"/>
            <a:ext cx="2976563" cy="2037433"/>
          </a:xfrm>
          <a:prstGeom prst="rect">
            <a:avLst/>
          </a:prstGeom>
        </p:spPr>
      </p:pic>
      <p:sp>
        <p:nvSpPr>
          <p:cNvPr id="11" name="Content Placeholder 4"/>
          <p:cNvSpPr txBox="1">
            <a:spLocks/>
          </p:cNvSpPr>
          <p:nvPr/>
        </p:nvSpPr>
        <p:spPr>
          <a:xfrm>
            <a:off x="1624438" y="2168863"/>
            <a:ext cx="1723137" cy="32059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degenerate star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930400" y="1062242"/>
            <a:ext cx="5072311" cy="3556907"/>
            <a:chOff x="1930400" y="1062242"/>
            <a:chExt cx="5072311" cy="355690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953438" y="2380774"/>
              <a:ext cx="3009900" cy="1466850"/>
            </a:xfrm>
            <a:prstGeom prst="rect">
              <a:avLst/>
            </a:prstGeom>
          </p:spPr>
        </p:pic>
        <p:sp>
          <p:nvSpPr>
            <p:cNvPr id="14" name="Right Arrow 13"/>
            <p:cNvSpPr/>
            <p:nvPr/>
          </p:nvSpPr>
          <p:spPr>
            <a:xfrm>
              <a:off x="1930400" y="2743200"/>
              <a:ext cx="2590800" cy="371085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Content Placeholder 4"/>
            <p:cNvSpPr txBox="1">
              <a:spLocks/>
            </p:cNvSpPr>
            <p:nvPr/>
          </p:nvSpPr>
          <p:spPr>
            <a:xfrm>
              <a:off x="5013765" y="1888649"/>
              <a:ext cx="1988946" cy="304799"/>
            </a:xfrm>
            <a:prstGeom prst="rect">
              <a:avLst/>
            </a:prstGeom>
          </p:spPr>
          <p:txBody>
            <a:bodyPr vert="horz">
              <a:normAutofit fontScale="92500" lnSpcReduction="100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</a:t>
              </a: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non-degenerate star</a:t>
              </a:r>
            </a:p>
          </p:txBody>
        </p:sp>
        <p:sp>
          <p:nvSpPr>
            <p:cNvPr id="16" name="Content Placeholder 4"/>
            <p:cNvSpPr txBox="1">
              <a:spLocks/>
            </p:cNvSpPr>
            <p:nvPr/>
          </p:nvSpPr>
          <p:spPr>
            <a:xfrm>
              <a:off x="3667471" y="1062242"/>
              <a:ext cx="1707457" cy="591527"/>
            </a:xfrm>
            <a:prstGeom prst="rect">
              <a:avLst/>
            </a:prstGeom>
          </p:spPr>
          <p:txBody>
            <a:bodyPr vert="horz">
              <a:normAutofit fontScale="925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binary system</a:t>
              </a:r>
            </a:p>
            <a:p>
              <a:pPr marL="82296" indent="0">
                <a:buNone/>
              </a:pPr>
              <a:r>
                <a:rPr lang="en-US" sz="15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Single-Degenerate</a:t>
              </a:r>
            </a:p>
          </p:txBody>
        </p:sp>
        <p:sp>
          <p:nvSpPr>
            <p:cNvPr id="17" name="Content Placeholder 4"/>
            <p:cNvSpPr txBox="1">
              <a:spLocks/>
            </p:cNvSpPr>
            <p:nvPr/>
          </p:nvSpPr>
          <p:spPr>
            <a:xfrm>
              <a:off x="2363260" y="2765633"/>
              <a:ext cx="1723137" cy="320596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degenerate star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81487" y="3573157"/>
            <a:ext cx="3926906" cy="3012097"/>
            <a:chOff x="181487" y="3573157"/>
            <a:chExt cx="3926906" cy="301209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35056" y="4804051"/>
              <a:ext cx="2525318" cy="1685650"/>
            </a:xfrm>
            <a:prstGeom prst="rect">
              <a:avLst/>
            </a:prstGeom>
          </p:spPr>
        </p:pic>
        <p:sp>
          <p:nvSpPr>
            <p:cNvPr id="20" name="Right Arrow 19"/>
            <p:cNvSpPr/>
            <p:nvPr/>
          </p:nvSpPr>
          <p:spPr>
            <a:xfrm rot="4016215" flipV="1">
              <a:off x="899929" y="4351773"/>
              <a:ext cx="1546786" cy="140750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ight Arrow 20"/>
            <p:cNvSpPr/>
            <p:nvPr/>
          </p:nvSpPr>
          <p:spPr>
            <a:xfrm rot="3307920" flipV="1">
              <a:off x="993008" y="4339631"/>
              <a:ext cx="1674527" cy="141580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ight Arrow 21"/>
            <p:cNvSpPr/>
            <p:nvPr/>
          </p:nvSpPr>
          <p:spPr>
            <a:xfrm rot="18327296">
              <a:off x="3173365" y="5142168"/>
              <a:ext cx="1749864" cy="120193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Content Placeholder 4"/>
            <p:cNvSpPr txBox="1">
              <a:spLocks/>
            </p:cNvSpPr>
            <p:nvPr/>
          </p:nvSpPr>
          <p:spPr>
            <a:xfrm>
              <a:off x="1883310" y="4483889"/>
              <a:ext cx="1723137" cy="320596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 </a:t>
              </a: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degenerate star</a:t>
              </a:r>
            </a:p>
          </p:txBody>
        </p:sp>
        <p:sp>
          <p:nvSpPr>
            <p:cNvPr id="24" name="Content Placeholder 4"/>
            <p:cNvSpPr txBox="1">
              <a:spLocks/>
            </p:cNvSpPr>
            <p:nvPr/>
          </p:nvSpPr>
          <p:spPr>
            <a:xfrm>
              <a:off x="181487" y="4492604"/>
              <a:ext cx="1723137" cy="320596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degenerate star </a:t>
              </a:r>
              <a:r>
                <a:rPr lang="en-US" sz="15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</a:t>
              </a:r>
              <a:endParaRPr lang="en-US" sz="1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Content Placeholder 4"/>
            <p:cNvSpPr txBox="1">
              <a:spLocks/>
            </p:cNvSpPr>
            <p:nvPr/>
          </p:nvSpPr>
          <p:spPr>
            <a:xfrm rot="16200000">
              <a:off x="314470" y="5319899"/>
              <a:ext cx="1876756" cy="653953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binary system</a:t>
              </a:r>
            </a:p>
            <a:p>
              <a:pPr marL="82296" indent="0">
                <a:buNone/>
              </a:pPr>
              <a:r>
                <a:rPr lang="en-US" sz="15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Double-Degenerate</a:t>
              </a:r>
            </a:p>
          </p:txBody>
        </p:sp>
        <p:sp>
          <p:nvSpPr>
            <p:cNvPr id="26" name="Content Placeholder 4"/>
            <p:cNvSpPr txBox="1">
              <a:spLocks/>
            </p:cNvSpPr>
            <p:nvPr/>
          </p:nvSpPr>
          <p:spPr>
            <a:xfrm>
              <a:off x="1508662" y="5406502"/>
              <a:ext cx="2384529" cy="302945"/>
            </a:xfrm>
            <a:prstGeom prst="rect">
              <a:avLst/>
            </a:prstGeom>
          </p:spPr>
          <p:txBody>
            <a:bodyPr vert="horz">
              <a:normAutofit fontScale="85000" lnSpcReduction="100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Gravitational wave emission</a:t>
              </a:r>
              <a:endPara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442366" y="2030133"/>
            <a:ext cx="3494370" cy="4269067"/>
            <a:chOff x="5442366" y="2030133"/>
            <a:chExt cx="3494370" cy="4269067"/>
          </a:xfrm>
        </p:grpSpPr>
        <p:sp>
          <p:nvSpPr>
            <p:cNvPr id="28" name="Right Arrow 27"/>
            <p:cNvSpPr/>
            <p:nvPr/>
          </p:nvSpPr>
          <p:spPr>
            <a:xfrm rot="14435005">
              <a:off x="5669058" y="2760694"/>
              <a:ext cx="1749864" cy="28874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442366" y="3390900"/>
              <a:ext cx="3494370" cy="29083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Picture 4" descr="https://jjcastronomy.files.wordpress.com/2019/05/hg.png?w=640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8274" y="3683000"/>
              <a:ext cx="1333380" cy="18271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Content Placeholder 4"/>
            <p:cNvSpPr txBox="1">
              <a:spLocks/>
            </p:cNvSpPr>
            <p:nvPr/>
          </p:nvSpPr>
          <p:spPr>
            <a:xfrm>
              <a:off x="5480467" y="3862679"/>
              <a:ext cx="2507314" cy="350505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>
              <a:normAutofit fontScale="925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mainsequence</a:t>
              </a: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/</a:t>
              </a:r>
              <a:r>
                <a:rPr lang="en-US" sz="15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subgiant</a:t>
              </a: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 star </a:t>
              </a: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</a:t>
              </a:r>
              <a:endPara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Content Placeholder 4"/>
            <p:cNvSpPr txBox="1">
              <a:spLocks/>
            </p:cNvSpPr>
            <p:nvPr/>
          </p:nvSpPr>
          <p:spPr>
            <a:xfrm>
              <a:off x="5467766" y="4812819"/>
              <a:ext cx="2075908" cy="297677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>
              <a:normAutofit fontScale="92500" lnSpcReduction="100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red giant or AGB star </a:t>
              </a: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</a:t>
              </a:r>
              <a:endPara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40829" y="5679908"/>
              <a:ext cx="433730" cy="415468"/>
            </a:xfrm>
            <a:prstGeom prst="rect">
              <a:avLst/>
            </a:prstGeom>
          </p:spPr>
        </p:pic>
        <p:sp>
          <p:nvSpPr>
            <p:cNvPr id="34" name="Content Placeholder 4"/>
            <p:cNvSpPr txBox="1">
              <a:spLocks/>
            </p:cNvSpPr>
            <p:nvPr/>
          </p:nvSpPr>
          <p:spPr>
            <a:xfrm>
              <a:off x="6288779" y="5752970"/>
              <a:ext cx="1722213" cy="271326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>
              <a:normAutofit fontScale="92500" lnSpcReduction="20000"/>
            </a:bodyPr>
            <a:lstStyle>
              <a:lvl1pPr marL="365760" indent="-256032" algn="l" rtl="0" eaLnBrk="1" latinLnBrk="0" hangingPunct="1">
                <a:spcBef>
                  <a:spcPts val="300"/>
                </a:spcBef>
                <a:buClr>
                  <a:schemeClr val="accent3"/>
                </a:buClr>
                <a:buFont typeface="Georgia"/>
                <a:buChar char="•"/>
                <a:defRPr kumimoji="0" sz="2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658368" indent="-246888" algn="l" rtl="0" eaLnBrk="1" latinLnBrk="0" hangingPunct="1">
                <a:spcBef>
                  <a:spcPts val="300"/>
                </a:spcBef>
                <a:buClr>
                  <a:schemeClr val="accent2"/>
                </a:buClr>
                <a:buFont typeface="Georgia"/>
                <a:buChar char="▫"/>
                <a:defRPr kumimoji="0" sz="2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923544" indent="-219456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79576" indent="-201168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609344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82880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029968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240280" indent="-182880" algn="l" rtl="0" eaLnBrk="1" latinLnBrk="0" hangingPunct="1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kumimoji="0" sz="1400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2296" indent="0">
                <a:buNone/>
              </a:pP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Mathematica3" panose="00000400000000000000" pitchFamily="2" charset="2"/>
                </a:rPr>
                <a:t>helium (He) star </a:t>
              </a:r>
              <a:r>
                <a:rPr lang="en-US" sz="15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</a:t>
              </a:r>
              <a:endParaRPr lang="en-US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7406" y="1031948"/>
            <a:ext cx="2152600" cy="2204900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6982709" y="747399"/>
            <a:ext cx="216129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width-luminosity relation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286294" y="4921385"/>
            <a:ext cx="1978048" cy="132343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asymmetric explosion model faces complications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75863" y="4180025"/>
            <a:ext cx="3440924" cy="2639745"/>
            <a:chOff x="175863" y="4180025"/>
            <a:chExt cx="3440924" cy="2639745"/>
          </a:xfrm>
        </p:grpSpPr>
        <p:grpSp>
          <p:nvGrpSpPr>
            <p:cNvPr id="39" name="Group 38"/>
            <p:cNvGrpSpPr/>
            <p:nvPr/>
          </p:nvGrpSpPr>
          <p:grpSpPr>
            <a:xfrm>
              <a:off x="175863" y="4180025"/>
              <a:ext cx="3440924" cy="2639745"/>
              <a:chOff x="175863" y="4180025"/>
              <a:chExt cx="3440924" cy="2639745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891197" y="4180025"/>
                <a:ext cx="2725590" cy="2639745"/>
              </a:xfrm>
              <a:prstGeom prst="rect">
                <a:avLst/>
              </a:prstGeom>
            </p:spPr>
          </p:pic>
          <p:sp>
            <p:nvSpPr>
              <p:cNvPr id="42" name="Rectangle 41"/>
              <p:cNvSpPr/>
              <p:nvPr/>
            </p:nvSpPr>
            <p:spPr>
              <a:xfrm rot="16200000">
                <a:off x="-601591" y="5153159"/>
                <a:ext cx="220124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Supernovae explode asymmetrically</a:t>
                </a:r>
              </a:p>
            </p:txBody>
          </p:sp>
        </p:grpSp>
        <p:sp>
          <p:nvSpPr>
            <p:cNvPr id="40" name="Rectangle 39"/>
            <p:cNvSpPr/>
            <p:nvPr/>
          </p:nvSpPr>
          <p:spPr>
            <a:xfrm>
              <a:off x="867500" y="4206704"/>
              <a:ext cx="756938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" dirty="0">
                  <a:solidFill>
                    <a:schemeClr val="bg1"/>
                  </a:solidFill>
                </a:rPr>
                <a:t>Maeda+ 2010</a:t>
              </a:r>
            </a:p>
          </p:txBody>
        </p:sp>
      </p:grpSp>
      <p:sp>
        <p:nvSpPr>
          <p:cNvPr id="43" name="Content Placeholder 4">
            <a:extLst>
              <a:ext uri="{FF2B5EF4-FFF2-40B4-BE49-F238E27FC236}">
                <a16:creationId xmlns:a16="http://schemas.microsoft.com/office/drawing/2014/main" id="{D0CC388F-B158-9F46-CB59-CCF9C5FF93A6}"/>
              </a:ext>
            </a:extLst>
          </p:cNvPr>
          <p:cNvSpPr txBox="1">
            <a:spLocks/>
          </p:cNvSpPr>
          <p:nvPr/>
        </p:nvSpPr>
        <p:spPr>
          <a:xfrm>
            <a:off x="2745655" y="6186765"/>
            <a:ext cx="3369438" cy="3186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>
            <a:normAutofit fontScale="925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Collisional Double-Degenerate Models</a:t>
            </a:r>
          </a:p>
        </p:txBody>
      </p:sp>
      <p:sp>
        <p:nvSpPr>
          <p:cNvPr id="44" name="Content Placeholder 4">
            <a:extLst>
              <a:ext uri="{FF2B5EF4-FFF2-40B4-BE49-F238E27FC236}">
                <a16:creationId xmlns:a16="http://schemas.microsoft.com/office/drawing/2014/main" id="{C4261BF1-A9DB-7623-9B2F-BF1FD52B6081}"/>
              </a:ext>
            </a:extLst>
          </p:cNvPr>
          <p:cNvSpPr txBox="1">
            <a:spLocks/>
          </p:cNvSpPr>
          <p:nvPr/>
        </p:nvSpPr>
        <p:spPr>
          <a:xfrm>
            <a:off x="3071688" y="6499498"/>
            <a:ext cx="6025019" cy="3186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>
            <a:normAutofit lnSpcReduction="100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+ Double Detonations and Rotating Super-Chandrasekhar-Mass Models</a:t>
            </a:r>
          </a:p>
        </p:txBody>
      </p:sp>
      <p:sp>
        <p:nvSpPr>
          <p:cNvPr id="45" name="Content Placeholder 4">
            <a:extLst>
              <a:ext uri="{FF2B5EF4-FFF2-40B4-BE49-F238E27FC236}">
                <a16:creationId xmlns:a16="http://schemas.microsoft.com/office/drawing/2014/main" id="{7EA1C623-E5EB-817F-6F57-321F1315CFA3}"/>
              </a:ext>
            </a:extLst>
          </p:cNvPr>
          <p:cNvSpPr txBox="1">
            <a:spLocks/>
          </p:cNvSpPr>
          <p:nvPr/>
        </p:nvSpPr>
        <p:spPr>
          <a:xfrm rot="21183378">
            <a:off x="6013012" y="6134681"/>
            <a:ext cx="2644341" cy="3186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>
            <a:normAutofit lnSpcReduction="10000"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+ + Alternative Models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816F7E32-0B22-347F-D99F-C380E84A7EC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538" y="4175789"/>
            <a:ext cx="2576312" cy="2642371"/>
          </a:xfrm>
          <a:prstGeom prst="rect">
            <a:avLst/>
          </a:prstGeom>
        </p:spPr>
      </p:pic>
      <p:pic>
        <p:nvPicPr>
          <p:cNvPr id="47" name="Content Placeholder 5">
            <a:extLst>
              <a:ext uri="{FF2B5EF4-FFF2-40B4-BE49-F238E27FC236}">
                <a16:creationId xmlns:a16="http://schemas.microsoft.com/office/drawing/2014/main" id="{D89A0AD1-D7E4-C35E-01B2-B9AD739BC1F6}"/>
              </a:ext>
            </a:extLst>
          </p:cNvPr>
          <p:cNvPicPr>
            <a:picLocks noGrp="1"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057" y="3446086"/>
            <a:ext cx="2448287" cy="1386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2A3374-58D0-4909-EC93-3C7BD580F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588AA8-8258-5B48-B38F-4FD60C733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3" grpId="0" animBg="1"/>
      <p:bldP spid="44" grpId="0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287" y="1451204"/>
            <a:ext cx="3679107" cy="3768496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46976" y="305434"/>
            <a:ext cx="3659924" cy="495561"/>
          </a:xfrm>
        </p:spPr>
        <p:txBody>
          <a:bodyPr>
            <a:normAutofit/>
          </a:bodyPr>
          <a:lstStyle/>
          <a:p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US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Supernova (models)</a:t>
            </a:r>
          </a:p>
        </p:txBody>
      </p:sp>
      <p:sp>
        <p:nvSpPr>
          <p:cNvPr id="7" name="Rectangle 6"/>
          <p:cNvSpPr/>
          <p:nvPr/>
        </p:nvSpPr>
        <p:spPr>
          <a:xfrm>
            <a:off x="5652833" y="1016273"/>
            <a:ext cx="329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width-luminosity relation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075" y="760535"/>
            <a:ext cx="2884091" cy="5970743"/>
          </a:xfrm>
          <a:prstGeom prst="rect">
            <a:avLst/>
          </a:prstGeom>
          <a:effectLst>
            <a:glow rad="228600">
              <a:schemeClr val="tx1">
                <a:alpha val="40000"/>
              </a:schemeClr>
            </a:glow>
          </a:effectLst>
        </p:spPr>
      </p:pic>
      <p:sp>
        <p:nvSpPr>
          <p:cNvPr id="9" name="Content Placeholder 4"/>
          <p:cNvSpPr txBox="1">
            <a:spLocks/>
          </p:cNvSpPr>
          <p:nvPr/>
        </p:nvSpPr>
        <p:spPr>
          <a:xfrm rot="16200000">
            <a:off x="-191402" y="3275199"/>
            <a:ext cx="1876756" cy="65395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binary system</a:t>
            </a:r>
          </a:p>
          <a:p>
            <a:pPr marL="82296" indent="0">
              <a:buNone/>
            </a:pPr>
            <a:r>
              <a:rPr lang="en-US" sz="15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Double-Degenerate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F4DF1E1-1B33-1706-ABF4-09940CBDB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A0A91A5-46A8-4623-3137-6F3F21809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1109429F-6763-8A6E-A9F1-4FEA651C386A}"/>
              </a:ext>
            </a:extLst>
          </p:cNvPr>
          <p:cNvSpPr/>
          <p:nvPr/>
        </p:nvSpPr>
        <p:spPr>
          <a:xfrm rot="13364549">
            <a:off x="4583230" y="1730828"/>
            <a:ext cx="417593" cy="3396343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65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287" y="1451204"/>
            <a:ext cx="3679107" cy="376849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52833" y="1016273"/>
            <a:ext cx="329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width-luminosity relation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65663" y="768226"/>
            <a:ext cx="2952750" cy="5876925"/>
            <a:chOff x="5673619" y="866775"/>
            <a:chExt cx="2952750" cy="587692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73619" y="866775"/>
              <a:ext cx="2952750" cy="5876925"/>
            </a:xfrm>
            <a:prstGeom prst="rect">
              <a:avLst/>
            </a:prstGeom>
            <a:effectLst>
              <a:glow rad="228600">
                <a:schemeClr val="tx1">
                  <a:alpha val="40000"/>
                </a:schemeClr>
              </a:glow>
            </a:effectLst>
          </p:spPr>
        </p:pic>
        <p:sp>
          <p:nvSpPr>
            <p:cNvPr id="9" name="Flowchart: Connector 8"/>
            <p:cNvSpPr/>
            <p:nvPr/>
          </p:nvSpPr>
          <p:spPr>
            <a:xfrm>
              <a:off x="6769100" y="3517900"/>
              <a:ext cx="774700" cy="787399"/>
            </a:xfrm>
            <a:prstGeom prst="flowChartConnector">
              <a:avLst/>
            </a:prstGeom>
            <a:noFill/>
            <a:ln w="19050">
              <a:solidFill>
                <a:schemeClr val="tx1"/>
              </a:solidFill>
              <a:prstDash val="dash"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Content Placeholder 4"/>
          <p:cNvSpPr txBox="1">
            <a:spLocks/>
          </p:cNvSpPr>
          <p:nvPr/>
        </p:nvSpPr>
        <p:spPr>
          <a:xfrm rot="16200000">
            <a:off x="-191402" y="3275199"/>
            <a:ext cx="1876756" cy="65395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None/>
            </a:pPr>
            <a:r>
              <a:rPr lang="en-US" sz="1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binary system</a:t>
            </a:r>
          </a:p>
          <a:p>
            <a:pPr marL="82296" indent="0">
              <a:buNone/>
            </a:pPr>
            <a:r>
              <a:rPr lang="en-US" sz="15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Double-Degenerate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57290" y="5539714"/>
            <a:ext cx="329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Sub-Chandrasekhar-Mass White Dwarf Explosions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/>
          </p:nvPr>
        </p:nvSpPr>
        <p:spPr>
          <a:xfrm>
            <a:off x="746976" y="305434"/>
            <a:ext cx="3659924" cy="495561"/>
          </a:xfrm>
        </p:spPr>
        <p:txBody>
          <a:bodyPr>
            <a:normAutofit/>
          </a:bodyPr>
          <a:lstStyle/>
          <a:p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US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Supernova (models)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55FC6D88-D0E9-C92D-075D-08A2AA6B1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F40109E-0213-D32C-1EEF-2B4CB47B8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00A96350-1E7A-0D46-291D-5C36A8004610}"/>
              </a:ext>
            </a:extLst>
          </p:cNvPr>
          <p:cNvSpPr/>
          <p:nvPr/>
        </p:nvSpPr>
        <p:spPr>
          <a:xfrm rot="15386562">
            <a:off x="5496563" y="2736999"/>
            <a:ext cx="417593" cy="4369823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9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>
            <a:spLocks noGrp="1"/>
          </p:cNvSpPr>
          <p:nvPr>
            <p:ph type="title"/>
          </p:nvPr>
        </p:nvSpPr>
        <p:spPr>
          <a:xfrm>
            <a:off x="212903" y="305434"/>
            <a:ext cx="5338234" cy="495561"/>
          </a:xfrm>
        </p:spPr>
        <p:txBody>
          <a:bodyPr>
            <a:noAutofit/>
          </a:bodyPr>
          <a:lstStyle/>
          <a:p>
            <a:r>
              <a:rPr lang="en-GB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</a:t>
            </a:r>
            <a:r>
              <a:rPr lang="en-GB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GB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GB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(explosion of C/O white dwarf)</a:t>
            </a:r>
            <a:endParaRPr lang="en-US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ECFD3BBC-8FAD-9CC4-2F25-E86F071796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01"/>
          <a:stretch/>
        </p:blipFill>
        <p:spPr bwMode="auto">
          <a:xfrm>
            <a:off x="205250" y="3900271"/>
            <a:ext cx="4674247" cy="276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114941" y="881708"/>
            <a:ext cx="4578439" cy="3018563"/>
            <a:chOff x="114941" y="881708"/>
            <a:chExt cx="4578439" cy="3018563"/>
          </a:xfrm>
        </p:grpSpPr>
        <p:grpSp>
          <p:nvGrpSpPr>
            <p:cNvPr id="7" name="Group 6"/>
            <p:cNvGrpSpPr/>
            <p:nvPr/>
          </p:nvGrpSpPr>
          <p:grpSpPr>
            <a:xfrm>
              <a:off x="114941" y="881708"/>
              <a:ext cx="4578439" cy="3018563"/>
              <a:chOff x="1139563" y="2124269"/>
              <a:chExt cx="6854086" cy="4576170"/>
            </a:xfrm>
          </p:grpSpPr>
          <p:pic>
            <p:nvPicPr>
              <p:cNvPr id="8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9563" y="2124269"/>
                <a:ext cx="6854086" cy="4576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8"/>
              <p:cNvSpPr/>
              <p:nvPr/>
            </p:nvSpPr>
            <p:spPr>
              <a:xfrm>
                <a:off x="5581262" y="4412353"/>
                <a:ext cx="2412387" cy="9798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Examples of the SED templets of </a:t>
                </a:r>
                <a:r>
                  <a:rPr lang="en-GB" sz="1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SNe</a:t>
                </a:r>
                <a:r>
                  <a:rPr lang="en-GB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1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Ia</a:t>
                </a:r>
                <a:r>
                  <a:rPr lang="en-GB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(Wang et al. 2024)</a:t>
                </a:r>
                <a:endPara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2158364" y="1302246"/>
              <a:ext cx="166103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 err="1"/>
                <a:t>SNe</a:t>
              </a:r>
              <a:r>
                <a:rPr lang="en-US" sz="2000" dirty="0"/>
                <a:t> Spectrum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446264" y="2870662"/>
            <a:ext cx="3408351" cy="3987338"/>
            <a:chOff x="5446264" y="2870662"/>
            <a:chExt cx="3408351" cy="3987338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AA85C23-DA39-1AED-992A-7E0A45E5B5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46264" y="4195134"/>
              <a:ext cx="3218188" cy="2662866"/>
            </a:xfrm>
            <a:prstGeom prst="rect">
              <a:avLst/>
            </a:prstGeom>
          </p:spPr>
        </p:pic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D0581B31-6E4D-A9EF-3784-B25AFB21A8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3599" y="2870662"/>
              <a:ext cx="3291016" cy="13164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F37F408-0DE7-5199-6F83-525F997A0DCE}"/>
              </a:ext>
            </a:extLst>
          </p:cNvPr>
          <p:cNvGrpSpPr/>
          <p:nvPr/>
        </p:nvGrpSpPr>
        <p:grpSpPr>
          <a:xfrm>
            <a:off x="5195086" y="744467"/>
            <a:ext cx="3469366" cy="2093827"/>
            <a:chOff x="2276786" y="670703"/>
            <a:chExt cx="6744039" cy="4420599"/>
          </a:xfrm>
        </p:grpSpPr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689F2F84-EF37-FE51-D2CC-A9606D07EA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1249" y="670703"/>
              <a:ext cx="4159576" cy="4420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26E9971-ED49-C416-A283-19ED6209D45B}"/>
                </a:ext>
              </a:extLst>
            </p:cNvPr>
            <p:cNvSpPr txBox="1"/>
            <p:nvPr/>
          </p:nvSpPr>
          <p:spPr>
            <a:xfrm>
              <a:off x="2276786" y="2010764"/>
              <a:ext cx="2961981" cy="13645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200" b="1" i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V</a:t>
              </a:r>
              <a:r>
                <a:rPr lang="en-US" sz="1200" b="1" i="0" baseline="-2500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exp</a:t>
              </a:r>
              <a:r>
                <a:rPr lang="en-US" sz="1200" b="1" i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measurement</a:t>
              </a:r>
            </a:p>
            <a:p>
              <a:r>
                <a:rPr lang="en-US" sz="1200" b="1" i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by fitting</a:t>
              </a:r>
              <a:r>
                <a:rPr lang="en-US" sz="1200" dirty="0"/>
                <a:t> </a:t>
              </a:r>
              <a:r>
                <a:rPr lang="en-US" sz="1200" b="1" i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Si II line</a:t>
              </a:r>
            </a:p>
            <a:p>
              <a:r>
                <a:rPr lang="en-US" sz="1200" b="1" i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(SN 2011fe)</a:t>
              </a:r>
              <a:endParaRPr lang="en-US" sz="12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789056B-0C9E-C1F2-53BF-025762D7BAB3}"/>
              </a:ext>
            </a:extLst>
          </p:cNvPr>
          <p:cNvGrpSpPr/>
          <p:nvPr/>
        </p:nvGrpSpPr>
        <p:grpSpPr>
          <a:xfrm>
            <a:off x="2404160" y="2409685"/>
            <a:ext cx="5480345" cy="1336805"/>
            <a:chOff x="2404160" y="2409685"/>
            <a:chExt cx="5480345" cy="1336805"/>
          </a:xfrm>
        </p:grpSpPr>
        <p:sp>
          <p:nvSpPr>
            <p:cNvPr id="18" name="Oval 17"/>
            <p:cNvSpPr/>
            <p:nvPr/>
          </p:nvSpPr>
          <p:spPr>
            <a:xfrm>
              <a:off x="2404160" y="2409685"/>
              <a:ext cx="469383" cy="922774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Curved Down Arrow 18"/>
            <p:cNvSpPr/>
            <p:nvPr/>
          </p:nvSpPr>
          <p:spPr>
            <a:xfrm rot="10216544">
              <a:off x="2584066" y="2924385"/>
              <a:ext cx="5300439" cy="822105"/>
            </a:xfrm>
            <a:prstGeom prst="curvedDownArrow">
              <a:avLst/>
            </a:prstGeom>
            <a:noFill/>
            <a:ln w="5715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F21DF7FE-32F9-2CE3-E3AE-FFF7B43F6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450C8E0B-CBA4-AD7D-B6B7-0DE8B24EF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A3A210-5E22-20ED-FB1C-4DF8CB2B5876}"/>
              </a:ext>
            </a:extLst>
          </p:cNvPr>
          <p:cNvSpPr txBox="1"/>
          <p:nvPr/>
        </p:nvSpPr>
        <p:spPr>
          <a:xfrm rot="20934195">
            <a:off x="4749755" y="3253657"/>
            <a:ext cx="12363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II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λ6355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F0DE8BB-4B17-000B-62D5-3224B3461E3A}"/>
              </a:ext>
            </a:extLst>
          </p:cNvPr>
          <p:cNvGrpSpPr/>
          <p:nvPr/>
        </p:nvGrpSpPr>
        <p:grpSpPr>
          <a:xfrm>
            <a:off x="3357024" y="2907631"/>
            <a:ext cx="1767388" cy="565381"/>
            <a:chOff x="3357024" y="2907631"/>
            <a:chExt cx="1767388" cy="565381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ED82B9B-ECEE-6042-0C6C-B39C5AC2CE2A}"/>
                </a:ext>
              </a:extLst>
            </p:cNvPr>
            <p:cNvSpPr/>
            <p:nvPr/>
          </p:nvSpPr>
          <p:spPr>
            <a:xfrm>
              <a:off x="3357024" y="2909910"/>
              <a:ext cx="469383" cy="563102"/>
            </a:xfrm>
            <a:prstGeom prst="ellipse">
              <a:avLst/>
            </a:prstGeom>
            <a:noFill/>
            <a:ln w="38100"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3F7F971-0950-C95B-B9BB-C2D2A36800FA}"/>
                </a:ext>
              </a:extLst>
            </p:cNvPr>
            <p:cNvSpPr txBox="1"/>
            <p:nvPr/>
          </p:nvSpPr>
          <p:spPr>
            <a:xfrm>
              <a:off x="3878555" y="2907631"/>
              <a:ext cx="124585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66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Ca II IR3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023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9C623171-F1AB-7651-CAEC-D578FE46F571}"/>
              </a:ext>
            </a:extLst>
          </p:cNvPr>
          <p:cNvGrpSpPr/>
          <p:nvPr/>
        </p:nvGrpSpPr>
        <p:grpSpPr>
          <a:xfrm>
            <a:off x="146198" y="481610"/>
            <a:ext cx="5193063" cy="3847794"/>
            <a:chOff x="146198" y="481610"/>
            <a:chExt cx="5193063" cy="3847794"/>
          </a:xfrm>
        </p:grpSpPr>
        <p:grpSp>
          <p:nvGrpSpPr>
            <p:cNvPr id="6" name="Group 5"/>
            <p:cNvGrpSpPr/>
            <p:nvPr/>
          </p:nvGrpSpPr>
          <p:grpSpPr>
            <a:xfrm>
              <a:off x="146198" y="481610"/>
              <a:ext cx="5193063" cy="3819801"/>
              <a:chOff x="1773436" y="495125"/>
              <a:chExt cx="5193063" cy="381980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773436" y="495125"/>
                <a:ext cx="5193063" cy="3819801"/>
              </a:xfrm>
              <a:prstGeom prst="rect">
                <a:avLst/>
              </a:prstGeom>
            </p:spPr>
          </p:pic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3074369" y="561118"/>
                <a:ext cx="1254868" cy="36933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altLang="en-US" sz="1300" dirty="0">
                    <a:solidFill>
                      <a:srgbClr val="42424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Wang</a:t>
                </a:r>
                <a:r>
                  <a:rPr kumimoji="0" lang="en-US" altLang="en-US" sz="1300" b="0" i="0" u="none" strike="noStrike" cap="none" normalizeH="0" baseline="0" dirty="0">
                    <a:ln>
                      <a:noFill/>
                    </a:ln>
                    <a:solidFill>
                      <a:srgbClr val="424242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2013</a:t>
                </a:r>
                <a:endParaRPr kumimoji="0" lang="en-US" altLang="en-US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A08E5D9-7B8D-C2D8-A0BB-F465EF1C46F6}"/>
                </a:ext>
              </a:extLst>
            </p:cNvPr>
            <p:cNvSpPr txBox="1"/>
            <p:nvPr/>
          </p:nvSpPr>
          <p:spPr>
            <a:xfrm>
              <a:off x="3994435" y="4006239"/>
              <a:ext cx="79216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(Phase)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6851296-AC0F-BF11-E105-FD7078BA9EB1}"/>
              </a:ext>
            </a:extLst>
          </p:cNvPr>
          <p:cNvGrpSpPr/>
          <p:nvPr/>
        </p:nvGrpSpPr>
        <p:grpSpPr>
          <a:xfrm>
            <a:off x="129355" y="4451111"/>
            <a:ext cx="7006976" cy="2335658"/>
            <a:chOff x="129355" y="4451111"/>
            <a:chExt cx="7006976" cy="2335658"/>
          </a:xfrm>
        </p:grpSpPr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A9A48FC1-5363-C75A-64BF-E4DA435338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355" y="4451111"/>
              <a:ext cx="7006976" cy="233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5EBAC74-C289-52AF-3042-180050D4BB4D}"/>
                </a:ext>
              </a:extLst>
            </p:cNvPr>
            <p:cNvSpPr txBox="1"/>
            <p:nvPr/>
          </p:nvSpPr>
          <p:spPr>
            <a:xfrm>
              <a:off x="2939143" y="4451942"/>
              <a:ext cx="120364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Burgaz</a:t>
              </a:r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+ 2024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56EBEEF-82E3-92B4-FC9D-9E23A70D938C}"/>
              </a:ext>
            </a:extLst>
          </p:cNvPr>
          <p:cNvSpPr txBox="1"/>
          <p:nvPr/>
        </p:nvSpPr>
        <p:spPr>
          <a:xfrm>
            <a:off x="5494797" y="1959744"/>
            <a:ext cx="339727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distributions of 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velocity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pEW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FWHM are seen to be 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flat in the phase range studied here of −5 to +5 d 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respect to maximum light.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00B478F-A2BB-1BCC-86C0-30F99FA82B1C}"/>
              </a:ext>
            </a:extLst>
          </p:cNvPr>
          <p:cNvSpPr txBox="1"/>
          <p:nvPr/>
        </p:nvSpPr>
        <p:spPr>
          <a:xfrm>
            <a:off x="5556988" y="869793"/>
            <a:ext cx="3272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Velocity Evolution of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SNe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040B2CAA-9802-B1E5-7459-A855EA142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7083AF8-FA80-B939-5AA0-6A67E41B0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A366F01-8B79-2759-8707-8FA855D9DF02}"/>
              </a:ext>
            </a:extLst>
          </p:cNvPr>
          <p:cNvGrpSpPr/>
          <p:nvPr/>
        </p:nvGrpSpPr>
        <p:grpSpPr>
          <a:xfrm>
            <a:off x="755778" y="584927"/>
            <a:ext cx="4343402" cy="3333843"/>
            <a:chOff x="755778" y="584927"/>
            <a:chExt cx="4343402" cy="333384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E1709A9-2005-A000-053A-F29DBB04E43F}"/>
                </a:ext>
              </a:extLst>
            </p:cNvPr>
            <p:cNvSpPr/>
            <p:nvPr/>
          </p:nvSpPr>
          <p:spPr>
            <a:xfrm>
              <a:off x="755778" y="584927"/>
              <a:ext cx="1073022" cy="3331029"/>
            </a:xfrm>
            <a:prstGeom prst="rect">
              <a:avLst/>
            </a:prstGeom>
            <a:solidFill>
              <a:schemeClr val="bg1">
                <a:lumMod val="95000"/>
                <a:alpha val="86000"/>
              </a:schemeClr>
            </a:solidFill>
            <a:ln>
              <a:solidFill>
                <a:srgbClr val="000000">
                  <a:alpha val="23137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38F8D75-5D8F-2F80-E380-6E58F3EFAFD5}"/>
                </a:ext>
              </a:extLst>
            </p:cNvPr>
            <p:cNvSpPr/>
            <p:nvPr/>
          </p:nvSpPr>
          <p:spPr>
            <a:xfrm>
              <a:off x="4026158" y="587741"/>
              <a:ext cx="1073022" cy="3331029"/>
            </a:xfrm>
            <a:prstGeom prst="rect">
              <a:avLst/>
            </a:prstGeom>
            <a:solidFill>
              <a:schemeClr val="bg1">
                <a:lumMod val="95000"/>
                <a:alpha val="86000"/>
              </a:schemeClr>
            </a:solidFill>
            <a:ln>
              <a:solidFill>
                <a:srgbClr val="000000">
                  <a:alpha val="23137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67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2D0157-60FA-BBCE-B824-A5C71B9FB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05B8CA-FF4E-B445-CF42-9D4D2DFA7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03D39B-08E2-090D-47D6-5E5677398B0A}"/>
              </a:ext>
            </a:extLst>
          </p:cNvPr>
          <p:cNvSpPr txBox="1"/>
          <p:nvPr/>
        </p:nvSpPr>
        <p:spPr>
          <a:xfrm>
            <a:off x="247650" y="1586010"/>
            <a:ext cx="132600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Childress+ 2014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CC9DD6-48DF-2800-8123-340B99789AAC}"/>
              </a:ext>
            </a:extLst>
          </p:cNvPr>
          <p:cNvSpPr txBox="1"/>
          <p:nvPr/>
        </p:nvSpPr>
        <p:spPr>
          <a:xfrm>
            <a:off x="5271195" y="3011913"/>
            <a:ext cx="361563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physical origin of the HVFs remains uncertain, but </a:t>
            </a:r>
            <a:r>
              <a:rPr lang="en-US" sz="1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broadly speaking they must be caused by some absorbing material </a:t>
            </a:r>
            <a:r>
              <a:rPr lang="en-US" sz="1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the nominal photosphere</a:t>
            </a:r>
            <a:r>
              <a:rPr lang="en-US" sz="1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SN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suggestions for the origin of HVFs:</a:t>
            </a:r>
          </a:p>
          <a:p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density enhancement caused by swept-up or distant circumstellar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enhancement in the abundance of intermediate-mass elements (IMEs) in the outermost layers of SN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ejecta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 in the ionization state of IMEs in the outer layers of SN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ejecta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109467-4E1E-B87E-4D46-C401AE910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65" y="2112729"/>
            <a:ext cx="4800704" cy="40580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C20026-424E-B333-1181-179AC75A7757}"/>
              </a:ext>
            </a:extLst>
          </p:cNvPr>
          <p:cNvSpPr txBox="1"/>
          <p:nvPr/>
        </p:nvSpPr>
        <p:spPr>
          <a:xfrm rot="20494690">
            <a:off x="4126096" y="1919154"/>
            <a:ext cx="23557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high-velocity feature (HVF)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960016-2EBC-711E-C741-3573AF90D505}"/>
              </a:ext>
            </a:extLst>
          </p:cNvPr>
          <p:cNvSpPr txBox="1"/>
          <p:nvPr/>
        </p:nvSpPr>
        <p:spPr>
          <a:xfrm rot="20445249">
            <a:off x="4835364" y="2020079"/>
            <a:ext cx="2739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 ‘</a:t>
            </a:r>
            <a:r>
              <a:rPr lang="en-US" sz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photospheric</a:t>
            </a:r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absorption feature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BCDF99-EBB7-795A-D9D8-24BB52D721B3}"/>
              </a:ext>
            </a:extLst>
          </p:cNvPr>
          <p:cNvSpPr txBox="1"/>
          <p:nvPr/>
        </p:nvSpPr>
        <p:spPr>
          <a:xfrm>
            <a:off x="3369074" y="1862962"/>
            <a:ext cx="12248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II NIR triplet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E246AF-249E-401C-B8FE-E42E5696CB48}"/>
              </a:ext>
            </a:extLst>
          </p:cNvPr>
          <p:cNvSpPr txBox="1"/>
          <p:nvPr/>
        </p:nvSpPr>
        <p:spPr>
          <a:xfrm>
            <a:off x="264228" y="1821807"/>
            <a:ext cx="27619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spectra within 5d of maximum light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60A17A7-81DD-A2C9-C3D9-0C322B3C4E2D}"/>
              </a:ext>
            </a:extLst>
          </p:cNvPr>
          <p:cNvSpPr/>
          <p:nvPr/>
        </p:nvSpPr>
        <p:spPr>
          <a:xfrm>
            <a:off x="3194282" y="1374497"/>
            <a:ext cx="5459279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5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absorption feature appearing at higher velocities (above the photosphere)</a:t>
            </a: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B135F567-610A-5E9A-1C5D-128ADE5AF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356" y="728964"/>
            <a:ext cx="73594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Photospheric velocity feature </a:t>
            </a:r>
            <a:r>
              <a:rPr lang="en-US" altLang="en-US" b="1" dirty="0"/>
              <a:t>PVF</a:t>
            </a:r>
            <a:r>
              <a:rPr lang="en-US" altLang="en-US" dirty="0"/>
              <a:t> and high velocity feature </a:t>
            </a:r>
            <a:r>
              <a:rPr lang="en-US" altLang="en-US" b="1" dirty="0"/>
              <a:t>HVF 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17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5E347-8911-E586-0467-3C8514295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89B3A6-29B8-11C3-8CD4-06AC6E191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BA04A3-EE53-F251-A965-BA2009B7B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7D666108-13B1-7C1F-877E-19C69D4F4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356" y="728964"/>
            <a:ext cx="73594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Photospheric velocity feature </a:t>
            </a:r>
            <a:r>
              <a:rPr lang="en-US" altLang="en-US" b="1" dirty="0"/>
              <a:t>PVF</a:t>
            </a:r>
            <a:r>
              <a:rPr lang="en-US" altLang="en-US" dirty="0"/>
              <a:t> and high velocity feature </a:t>
            </a:r>
            <a:r>
              <a:rPr lang="en-US" altLang="en-US" b="1" dirty="0"/>
              <a:t>HVF 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324C8A6-352B-C0E5-5741-9CDEA47D6854}"/>
              </a:ext>
            </a:extLst>
          </p:cNvPr>
          <p:cNvGrpSpPr/>
          <p:nvPr/>
        </p:nvGrpSpPr>
        <p:grpSpPr>
          <a:xfrm>
            <a:off x="1759581" y="1186164"/>
            <a:ext cx="5991225" cy="2667000"/>
            <a:chOff x="4138165" y="662237"/>
            <a:chExt cx="5991225" cy="266700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399A96E-E9E7-DC51-1433-BE181E21C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8165" y="662237"/>
              <a:ext cx="5991225" cy="26670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4F8CCA1-EEA8-4E32-5DB7-07884EFDBC71}"/>
                </a:ext>
              </a:extLst>
            </p:cNvPr>
            <p:cNvSpPr txBox="1"/>
            <p:nvPr/>
          </p:nvSpPr>
          <p:spPr>
            <a:xfrm>
              <a:off x="5552441" y="1019700"/>
              <a:ext cx="52770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CSM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D800421-477A-AE58-1139-1C8D06F65C72}"/>
              </a:ext>
            </a:extLst>
          </p:cNvPr>
          <p:cNvGrpSpPr/>
          <p:nvPr/>
        </p:nvGrpSpPr>
        <p:grpSpPr>
          <a:xfrm>
            <a:off x="1007007" y="3824047"/>
            <a:ext cx="7496372" cy="2854092"/>
            <a:chOff x="905150" y="1126017"/>
            <a:chExt cx="7496372" cy="28540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132B51D-D026-D1E2-CC48-362DD158AE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49826"/>
            <a:stretch/>
          </p:blipFill>
          <p:spPr>
            <a:xfrm>
              <a:off x="905150" y="1126017"/>
              <a:ext cx="7496372" cy="2854092"/>
            </a:xfrm>
            <a:prstGeom prst="rect">
              <a:avLst/>
            </a:prstGeom>
          </p:spPr>
        </p:pic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ABA4CD6B-3714-4B98-CFB9-4318D48CF1A2}"/>
                </a:ext>
              </a:extLst>
            </p:cNvPr>
            <p:cNvCxnSpPr/>
            <p:nvPr/>
          </p:nvCxnSpPr>
          <p:spPr>
            <a:xfrm flipH="1" flipV="1">
              <a:off x="3332908" y="2920187"/>
              <a:ext cx="368386" cy="36492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5089EE0-A0C1-182D-F3D5-51F06DB3225B}"/>
                </a:ext>
              </a:extLst>
            </p:cNvPr>
            <p:cNvSpPr txBox="1"/>
            <p:nvPr/>
          </p:nvSpPr>
          <p:spPr>
            <a:xfrm>
              <a:off x="3657252" y="2806403"/>
              <a:ext cx="501372" cy="2968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0070C0"/>
                  </a:solidFill>
                </a:rPr>
                <a:t>PVF</a:t>
              </a: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38CDC1BD-0D25-D01F-0083-FFB446018527}"/>
                </a:ext>
              </a:extLst>
            </p:cNvPr>
            <p:cNvCxnSpPr/>
            <p:nvPr/>
          </p:nvCxnSpPr>
          <p:spPr>
            <a:xfrm flipH="1" flipV="1">
              <a:off x="7147783" y="3230829"/>
              <a:ext cx="368386" cy="36492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56F4697-E69C-1017-64CE-015EEE5A3212}"/>
                </a:ext>
              </a:extLst>
            </p:cNvPr>
            <p:cNvSpPr txBox="1"/>
            <p:nvPr/>
          </p:nvSpPr>
          <p:spPr>
            <a:xfrm>
              <a:off x="7472127" y="3117045"/>
              <a:ext cx="501372" cy="2968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0070C0"/>
                  </a:solidFill>
                </a:rPr>
                <a:t>PVF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F8CEF12-8F3F-E382-55ED-4E04FAD9017B}"/>
                </a:ext>
              </a:extLst>
            </p:cNvPr>
            <p:cNvSpPr txBox="1"/>
            <p:nvPr/>
          </p:nvSpPr>
          <p:spPr>
            <a:xfrm>
              <a:off x="2036578" y="2808266"/>
              <a:ext cx="518925" cy="2968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</a:rPr>
                <a:t>HVF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9619B672-FA35-AC9B-A0F6-BB5C67EB2084}"/>
                </a:ext>
              </a:extLst>
            </p:cNvPr>
            <p:cNvCxnSpPr/>
            <p:nvPr/>
          </p:nvCxnSpPr>
          <p:spPr>
            <a:xfrm flipV="1">
              <a:off x="2350730" y="2509176"/>
              <a:ext cx="321486" cy="325674"/>
            </a:xfrm>
            <a:prstGeom prst="straightConnector1">
              <a:avLst/>
            </a:prstGeom>
            <a:ln>
              <a:solidFill>
                <a:srgbClr val="ED1B2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88A38551-EAAF-A4C6-05E6-0B04DC2B96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266"/>
          <a:stretch/>
        </p:blipFill>
        <p:spPr>
          <a:xfrm>
            <a:off x="56559" y="4156872"/>
            <a:ext cx="4792056" cy="1808479"/>
          </a:xfrm>
          <a:prstGeom prst="rect">
            <a:avLst/>
          </a:prstGeom>
          <a:effectLst>
            <a:glow rad="228600">
              <a:schemeClr val="tx1"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605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CBAFD-DC2A-05B7-B7DB-A8DB6234C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5A6EFA-1F74-828C-E97C-B0E801AAE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A8C9E1-EF4C-1002-215C-72760F849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33BCE1-F96F-08B3-2263-C65CDA3C9ADC}"/>
              </a:ext>
            </a:extLst>
          </p:cNvPr>
          <p:cNvSpPr txBox="1"/>
          <p:nvPr/>
        </p:nvSpPr>
        <p:spPr>
          <a:xfrm>
            <a:off x="298578" y="1461043"/>
            <a:ext cx="697463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Data &amp; Phase-Matched Sample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b="1" dirty="0"/>
              <a:t>145</a:t>
            </a:r>
            <a:r>
              <a:rPr lang="en-US" dirty="0"/>
              <a:t> nearby (z&lt;0.06) SNe </a:t>
            </a:r>
            <a:r>
              <a:rPr lang="en-US" dirty="0" err="1"/>
              <a:t>Ia</a:t>
            </a:r>
            <a:r>
              <a:rPr lang="en-US" dirty="0"/>
              <a:t> with:</a:t>
            </a:r>
            <a:br>
              <a:rPr lang="en-US" dirty="0"/>
            </a:br>
            <a:r>
              <a:rPr lang="en-US" dirty="0"/>
              <a:t>– Spectral measurements within </a:t>
            </a:r>
            <a:r>
              <a:rPr lang="en-US" b="1" dirty="0"/>
              <a:t>±5 days</a:t>
            </a:r>
            <a:r>
              <a:rPr lang="en-US" dirty="0"/>
              <a:t> of B-band maximum</a:t>
            </a:r>
            <a:br>
              <a:rPr lang="en-US" dirty="0"/>
            </a:br>
            <a:r>
              <a:rPr lang="en-US" dirty="0"/>
              <a:t>– Matched phases: </a:t>
            </a:r>
            <a:r>
              <a:rPr lang="en-US" b="1" dirty="0"/>
              <a:t>t(Si) = t(Ca)</a:t>
            </a:r>
            <a:br>
              <a:rPr lang="en-US" dirty="0"/>
            </a:br>
            <a:r>
              <a:rPr lang="en-US" dirty="0"/>
              <a:t>– Subclasses: </a:t>
            </a:r>
            <a:r>
              <a:rPr lang="en-US" dirty="0">
                <a:solidFill>
                  <a:srgbClr val="006600"/>
                </a:solidFill>
              </a:rPr>
              <a:t>normal</a:t>
            </a:r>
            <a:r>
              <a:rPr lang="en-US" dirty="0"/>
              <a:t> (113), </a:t>
            </a:r>
            <a:r>
              <a:rPr lang="en-US" dirty="0">
                <a:solidFill>
                  <a:srgbClr val="0070C0"/>
                </a:solidFill>
              </a:rPr>
              <a:t>91T-like</a:t>
            </a:r>
            <a:r>
              <a:rPr lang="en-US" dirty="0"/>
              <a:t> (15), </a:t>
            </a:r>
            <a:r>
              <a:rPr lang="en-US" dirty="0">
                <a:solidFill>
                  <a:srgbClr val="FF0000"/>
                </a:solidFill>
              </a:rPr>
              <a:t>91bg-like</a:t>
            </a:r>
            <a:r>
              <a:rPr lang="en-US" dirty="0"/>
              <a:t> (17)</a:t>
            </a:r>
            <a:br>
              <a:rPr lang="en-US" dirty="0"/>
            </a:br>
            <a:r>
              <a:rPr lang="en-US" dirty="0"/>
              <a:t>– Published </a:t>
            </a:r>
            <a:r>
              <a:rPr lang="en-US" dirty="0" err="1"/>
              <a:t>Δm</a:t>
            </a:r>
            <a:r>
              <a:rPr lang="en-US" dirty="0"/>
              <a:t>₁₅ with uncertainties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All </a:t>
            </a:r>
            <a:r>
              <a:rPr lang="en-US" b="1" dirty="0"/>
              <a:t>PVF</a:t>
            </a:r>
            <a:r>
              <a:rPr lang="en-US" dirty="0"/>
              <a:t> and </a:t>
            </a:r>
            <a:r>
              <a:rPr lang="en-US" b="1" dirty="0"/>
              <a:t>HVF</a:t>
            </a:r>
            <a:r>
              <a:rPr lang="en-US" dirty="0"/>
              <a:t> velocities from </a:t>
            </a:r>
            <a:r>
              <a:rPr lang="en-US" i="1" dirty="0"/>
              <a:t>Silverman et al.</a:t>
            </a:r>
            <a:r>
              <a:rPr lang="en-US" dirty="0"/>
              <a:t> (2015)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Advantages of phase matching:</a:t>
            </a:r>
            <a:br>
              <a:rPr lang="en-US" dirty="0"/>
            </a:br>
            <a:r>
              <a:rPr lang="en-US" dirty="0"/>
              <a:t>– Avoids artificial broadening in velocity distributions</a:t>
            </a:r>
            <a:br>
              <a:rPr lang="en-US" dirty="0"/>
            </a:br>
            <a:r>
              <a:rPr lang="en-US" dirty="0"/>
              <a:t>– Allows direct comparison of Si vs Ca line formation</a:t>
            </a:r>
          </a:p>
        </p:txBody>
      </p:sp>
    </p:spTree>
    <p:extLst>
      <p:ext uri="{BB962C8B-B14F-4D97-AF65-F5344CB8AC3E}">
        <p14:creationId xmlns:p14="http://schemas.microsoft.com/office/powerpoint/2010/main" val="210763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3596C-2617-05CB-87BF-CFB8D25E5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E0F0D-52A9-488D-25F4-A527F7C84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49810-5E52-DF9E-9460-637542A39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465443-A872-0DB0-E8D6-F3A981913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3" y="956430"/>
            <a:ext cx="6715601" cy="439934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92C7850-7B66-2D5E-410F-575F048FA25B}"/>
              </a:ext>
            </a:extLst>
          </p:cNvPr>
          <p:cNvGrpSpPr/>
          <p:nvPr/>
        </p:nvGrpSpPr>
        <p:grpSpPr>
          <a:xfrm>
            <a:off x="74648" y="471916"/>
            <a:ext cx="7464489" cy="4999037"/>
            <a:chOff x="74648" y="471916"/>
            <a:chExt cx="7464489" cy="499903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77BC1B7-C3CF-AB40-7EDD-43825BD2DAC2}"/>
                </a:ext>
              </a:extLst>
            </p:cNvPr>
            <p:cNvSpPr txBox="1"/>
            <p:nvPr/>
          </p:nvSpPr>
          <p:spPr>
            <a:xfrm>
              <a:off x="74648" y="3162629"/>
              <a:ext cx="7464489" cy="230832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en-US" b="1" dirty="0"/>
                <a:t> Si II </a:t>
              </a:r>
              <a:r>
                <a:rPr lang="el-GR" b="1" dirty="0"/>
                <a:t>λ6355 </a:t>
              </a:r>
              <a:r>
                <a:rPr lang="en-US" b="1" u="sng" dirty="0"/>
                <a:t>PVF</a:t>
              </a:r>
              <a:r>
                <a:rPr lang="en-US" b="1" dirty="0"/>
                <a:t> distribution is strongly bimodal</a:t>
              </a:r>
              <a:br>
                <a:rPr lang="en-US" dirty="0"/>
              </a:br>
              <a:r>
                <a:rPr lang="en-US" dirty="0"/>
                <a:t>– Confirms </a:t>
              </a:r>
              <a:r>
                <a:rPr lang="en-US" dirty="0">
                  <a:solidFill>
                    <a:srgbClr val="FF0000"/>
                  </a:solidFill>
                </a:rPr>
                <a:t>NV</a:t>
              </a:r>
              <a:r>
                <a:rPr lang="en-US" dirty="0"/>
                <a:t> vs </a:t>
              </a:r>
              <a:r>
                <a:rPr lang="en-US" dirty="0">
                  <a:solidFill>
                    <a:srgbClr val="0070C0"/>
                  </a:solidFill>
                </a:rPr>
                <a:t>HV</a:t>
              </a:r>
              <a:r>
                <a:rPr lang="en-US" dirty="0"/>
                <a:t> separation</a:t>
              </a:r>
              <a:br>
                <a:rPr lang="en-US" dirty="0"/>
              </a:br>
              <a:r>
                <a:rPr lang="en-US" dirty="0"/>
                <a:t>– Consistent with Wang+13, Zhang+20, Pan+24</a:t>
              </a:r>
            </a:p>
            <a:p>
              <a:endParaRPr lang="en-US" dirty="0"/>
            </a:p>
            <a:p>
              <a:pPr>
                <a:buFont typeface="Arial" panose="020B0604020202020204" pitchFamily="34" charset="0"/>
                <a:buChar char="•"/>
              </a:pPr>
              <a:r>
                <a:rPr lang="en-US" dirty="0"/>
                <a:t> Bimodality persists:</a:t>
              </a:r>
              <a:br>
                <a:rPr lang="en-US" dirty="0"/>
              </a:br>
              <a:r>
                <a:rPr lang="en-US" dirty="0"/>
                <a:t>– In all SNe </a:t>
              </a:r>
              <a:r>
                <a:rPr lang="en-US" dirty="0" err="1"/>
                <a:t>Ia</a:t>
              </a:r>
              <a:r>
                <a:rPr lang="en-US" dirty="0"/>
                <a:t> subclasses and in </a:t>
              </a:r>
              <a:r>
                <a:rPr lang="en-US" dirty="0">
                  <a:solidFill>
                    <a:srgbClr val="006600"/>
                  </a:solidFill>
                </a:rPr>
                <a:t>normal</a:t>
              </a:r>
              <a:r>
                <a:rPr lang="en-US" dirty="0"/>
                <a:t> events as well</a:t>
              </a:r>
            </a:p>
            <a:p>
              <a:pPr>
                <a:buFont typeface="Arial" panose="020B0604020202020204" pitchFamily="34" charset="0"/>
                <a:buChar char="•"/>
              </a:pPr>
              <a:endParaRPr lang="en-US" dirty="0"/>
            </a:p>
            <a:p>
              <a:pPr>
                <a:buFont typeface="Arial" panose="020B0604020202020204" pitchFamily="34" charset="0"/>
                <a:buChar char="•"/>
              </a:pPr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B08BD75-2003-39AA-7C0F-FBA0E1E56A96}"/>
                </a:ext>
              </a:extLst>
            </p:cNvPr>
            <p:cNvSpPr txBox="1"/>
            <p:nvPr/>
          </p:nvSpPr>
          <p:spPr>
            <a:xfrm>
              <a:off x="376777" y="471916"/>
              <a:ext cx="457200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US" b="1" dirty="0"/>
                <a:t>Key Result #1: Si II PVF Velocity Distribution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841258A-A90B-937F-C1FC-1CBAB02CA2B7}"/>
              </a:ext>
            </a:extLst>
          </p:cNvPr>
          <p:cNvSpPr txBox="1"/>
          <p:nvPr/>
        </p:nvSpPr>
        <p:spPr>
          <a:xfrm rot="19105460">
            <a:off x="675357" y="1365797"/>
            <a:ext cx="1032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bimodal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681B3CD-CFAE-3F3F-F08E-B67E1FD17AB7}"/>
              </a:ext>
            </a:extLst>
          </p:cNvPr>
          <p:cNvGrpSpPr/>
          <p:nvPr/>
        </p:nvGrpSpPr>
        <p:grpSpPr>
          <a:xfrm>
            <a:off x="67753" y="468472"/>
            <a:ext cx="6960634" cy="6201045"/>
            <a:chOff x="67753" y="468472"/>
            <a:chExt cx="6960634" cy="6201045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1B2DC17-4D4A-A315-0733-662C7CC85847}"/>
                </a:ext>
              </a:extLst>
            </p:cNvPr>
            <p:cNvGrpSpPr/>
            <p:nvPr/>
          </p:nvGrpSpPr>
          <p:grpSpPr>
            <a:xfrm>
              <a:off x="67753" y="468472"/>
              <a:ext cx="6960634" cy="6201045"/>
              <a:chOff x="67753" y="468472"/>
              <a:chExt cx="6960634" cy="6201045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9CD1B90-0758-E4D3-3857-1FBB53E90A8D}"/>
                  </a:ext>
                </a:extLst>
              </p:cNvPr>
              <p:cNvSpPr txBox="1"/>
              <p:nvPr/>
            </p:nvSpPr>
            <p:spPr>
              <a:xfrm>
                <a:off x="67753" y="5469188"/>
                <a:ext cx="6960634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en-US" b="1" dirty="0"/>
                  <a:t> Main new result of the paper.</a:t>
                </a:r>
                <a:endParaRPr lang="en-US" dirty="0"/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 For the first time using phase-matched measurements:</a:t>
                </a:r>
                <a:br>
                  <a:rPr lang="en-US" dirty="0"/>
                </a:br>
                <a:r>
                  <a:rPr lang="en-US" dirty="0"/>
                  <a:t>– </a:t>
                </a:r>
                <a:r>
                  <a:rPr lang="en-US" b="1" dirty="0"/>
                  <a:t>Ca II PVF distribution is </a:t>
                </a:r>
                <a:r>
                  <a:rPr lang="en-US" b="1" i="1" dirty="0"/>
                  <a:t>unimodal</a:t>
                </a:r>
                <a:r>
                  <a:rPr lang="en-US" b="1" dirty="0"/>
                  <a:t> for full sample and </a:t>
                </a:r>
                <a:r>
                  <a:rPr lang="en-US" b="1" dirty="0">
                    <a:solidFill>
                      <a:srgbClr val="006600"/>
                    </a:solidFill>
                  </a:rPr>
                  <a:t>normal</a:t>
                </a:r>
                <a:r>
                  <a:rPr lang="en-US" b="1" dirty="0"/>
                  <a:t> events </a:t>
                </a:r>
                <a:br>
                  <a:rPr lang="en-US" dirty="0"/>
                </a:br>
                <a:r>
                  <a:rPr lang="en-US" dirty="0"/>
                  <a:t>– </a:t>
                </a:r>
                <a:r>
                  <a:rPr lang="en-US" b="1" dirty="0"/>
                  <a:t>Contrasts sharply with Si II bimodality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C4B2D4D-46D7-FE8B-671B-9B78E1BC9EB5}"/>
                  </a:ext>
                </a:extLst>
              </p:cNvPr>
              <p:cNvSpPr txBox="1"/>
              <p:nvPr/>
            </p:nvSpPr>
            <p:spPr>
              <a:xfrm>
                <a:off x="376777" y="468472"/>
                <a:ext cx="470262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b="1" dirty="0"/>
                  <a:t>Key Result #2: Ca II PVF Velocity Distribution</a:t>
                </a:r>
                <a:endParaRPr lang="en-US" dirty="0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0B54B28-7E62-38CD-D371-BB3961BCD864}"/>
                </a:ext>
              </a:extLst>
            </p:cNvPr>
            <p:cNvSpPr txBox="1"/>
            <p:nvPr/>
          </p:nvSpPr>
          <p:spPr>
            <a:xfrm rot="18578523">
              <a:off x="470875" y="3939194"/>
              <a:ext cx="126663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/>
                <a:t>unimodal</a:t>
              </a:r>
              <a:endParaRPr lang="en-US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3F7904B-B413-DB50-983E-B62AAF0731AA}"/>
              </a:ext>
            </a:extLst>
          </p:cNvPr>
          <p:cNvGrpSpPr/>
          <p:nvPr/>
        </p:nvGrpSpPr>
        <p:grpSpPr>
          <a:xfrm>
            <a:off x="5066137" y="1981955"/>
            <a:ext cx="854603" cy="3032847"/>
            <a:chOff x="5066137" y="1981955"/>
            <a:chExt cx="854603" cy="303284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5D70FE8-8540-2715-A6B9-EAF0C0345678}"/>
                </a:ext>
              </a:extLst>
            </p:cNvPr>
            <p:cNvSpPr/>
            <p:nvPr/>
          </p:nvSpPr>
          <p:spPr>
            <a:xfrm>
              <a:off x="5080984" y="1981955"/>
              <a:ext cx="839756" cy="797767"/>
            </a:xfrm>
            <a:prstGeom prst="ellipse">
              <a:avLst/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F670054-4840-6BD8-677F-61E5D4943E7B}"/>
                </a:ext>
              </a:extLst>
            </p:cNvPr>
            <p:cNvSpPr/>
            <p:nvPr/>
          </p:nvSpPr>
          <p:spPr>
            <a:xfrm>
              <a:off x="5066137" y="4217035"/>
              <a:ext cx="839756" cy="797767"/>
            </a:xfrm>
            <a:prstGeom prst="ellipse">
              <a:avLst/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70F3D51-8B31-6C07-11F0-732BC8D3F38A}"/>
              </a:ext>
            </a:extLst>
          </p:cNvPr>
          <p:cNvGrpSpPr/>
          <p:nvPr/>
        </p:nvGrpSpPr>
        <p:grpSpPr>
          <a:xfrm>
            <a:off x="4648544" y="2836505"/>
            <a:ext cx="417593" cy="1908110"/>
            <a:chOff x="4648544" y="2836505"/>
            <a:chExt cx="417593" cy="1908110"/>
          </a:xfrm>
        </p:grpSpPr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4DB15F15-8A17-0638-9A93-B6BBC8B07A42}"/>
                </a:ext>
              </a:extLst>
            </p:cNvPr>
            <p:cNvSpPr/>
            <p:nvPr/>
          </p:nvSpPr>
          <p:spPr>
            <a:xfrm rot="10800000">
              <a:off x="4648544" y="2836505"/>
              <a:ext cx="417593" cy="1908110"/>
            </a:xfrm>
            <a:prstGeom prst="downArrow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73DEA87-1A5B-0C26-6DA5-4F965893296C}"/>
                </a:ext>
              </a:extLst>
            </p:cNvPr>
            <p:cNvSpPr txBox="1"/>
            <p:nvPr/>
          </p:nvSpPr>
          <p:spPr>
            <a:xfrm rot="16200000">
              <a:off x="4051938" y="3584543"/>
              <a:ext cx="1554819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b="1" dirty="0" err="1">
                  <a:solidFill>
                    <a:srgbClr val="0070C0"/>
                  </a:solidFill>
                </a:rPr>
                <a:t>overluminous</a:t>
              </a:r>
              <a:endParaRPr lang="en-US" sz="16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C261F21-85DB-1229-0418-A10CD54F0F16}"/>
              </a:ext>
            </a:extLst>
          </p:cNvPr>
          <p:cNvGrpSpPr/>
          <p:nvPr/>
        </p:nvGrpSpPr>
        <p:grpSpPr>
          <a:xfrm>
            <a:off x="4966704" y="2736306"/>
            <a:ext cx="458406" cy="2108506"/>
            <a:chOff x="4966704" y="2736306"/>
            <a:chExt cx="458406" cy="2108506"/>
          </a:xfrm>
        </p:grpSpPr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DFF7CC21-6011-77D3-2D75-E3165DEB0657}"/>
                </a:ext>
              </a:extLst>
            </p:cNvPr>
            <p:cNvSpPr/>
            <p:nvPr/>
          </p:nvSpPr>
          <p:spPr>
            <a:xfrm rot="9710473">
              <a:off x="4966704" y="2736306"/>
              <a:ext cx="417593" cy="2108506"/>
            </a:xfrm>
            <a:prstGeom prst="downArrow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4376B1F-96AE-605E-88C2-B091AC237FAB}"/>
                </a:ext>
              </a:extLst>
            </p:cNvPr>
            <p:cNvSpPr txBox="1"/>
            <p:nvPr/>
          </p:nvSpPr>
          <p:spPr>
            <a:xfrm rot="4310740">
              <a:off x="4433228" y="3819651"/>
              <a:ext cx="164521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b="1" dirty="0" err="1">
                  <a:solidFill>
                    <a:srgbClr val="FF0000"/>
                  </a:solidFill>
                </a:rPr>
                <a:t>underluminous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5BE8EE2-4790-5AE0-15F2-5B3C9AF6ABBC}"/>
              </a:ext>
            </a:extLst>
          </p:cNvPr>
          <p:cNvGrpSpPr/>
          <p:nvPr/>
        </p:nvGrpSpPr>
        <p:grpSpPr>
          <a:xfrm>
            <a:off x="7027119" y="1077949"/>
            <a:ext cx="2116881" cy="4825589"/>
            <a:chOff x="7027119" y="1077949"/>
            <a:chExt cx="2116881" cy="482558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7C39235-970E-18DC-50D5-0EDCF4FD7CA8}"/>
                </a:ext>
              </a:extLst>
            </p:cNvPr>
            <p:cNvGrpSpPr/>
            <p:nvPr/>
          </p:nvGrpSpPr>
          <p:grpSpPr>
            <a:xfrm>
              <a:off x="7027119" y="1077949"/>
              <a:ext cx="2116881" cy="2040890"/>
              <a:chOff x="839755" y="1340185"/>
              <a:chExt cx="2656787" cy="2040890"/>
            </a:xfrm>
          </p:grpSpPr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DA0813FF-7AF7-EC4B-C00D-8668B3FFF9FA}"/>
                  </a:ext>
                </a:extLst>
              </p:cNvPr>
              <p:cNvGrpSpPr/>
              <p:nvPr/>
            </p:nvGrpSpPr>
            <p:grpSpPr>
              <a:xfrm>
                <a:off x="839755" y="1340185"/>
                <a:ext cx="2656787" cy="1077218"/>
                <a:chOff x="839755" y="1340185"/>
                <a:chExt cx="2656787" cy="1077218"/>
              </a:xfrm>
            </p:grpSpPr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704A90CE-B064-6598-7543-C57EDE97AA89}"/>
                    </a:ext>
                  </a:extLst>
                </p:cNvPr>
                <p:cNvSpPr txBox="1"/>
                <p:nvPr/>
              </p:nvSpPr>
              <p:spPr>
                <a:xfrm>
                  <a:off x="1110344" y="1340185"/>
                  <a:ext cx="2386198" cy="107721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An </a:t>
                  </a:r>
                  <a:r>
                    <a:rPr lang="en-US" sz="1600" u="sng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asymmetric explosion</a:t>
                  </a:r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as the origin of velocity diversity in Type </a:t>
                  </a:r>
                  <a:r>
                    <a:rPr lang="en-US" sz="1600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Ia</a:t>
                  </a:r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supernovae </a:t>
                  </a:r>
                  <a:r>
                    <a:rPr lang="en-US" sz="16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?</a:t>
                  </a:r>
                </a:p>
              </p:txBody>
            </p:sp>
            <p:sp>
              <p:nvSpPr>
                <p:cNvPr id="14" name="Explosion: 8 Points 13">
                  <a:extLst>
                    <a:ext uri="{FF2B5EF4-FFF2-40B4-BE49-F238E27FC236}">
                      <a16:creationId xmlns:a16="http://schemas.microsoft.com/office/drawing/2014/main" id="{FC9DC893-82B5-A537-EC25-1D5A6FE43B10}"/>
                    </a:ext>
                  </a:extLst>
                </p:cNvPr>
                <p:cNvSpPr/>
                <p:nvPr/>
              </p:nvSpPr>
              <p:spPr>
                <a:xfrm>
                  <a:off x="839755" y="1623527"/>
                  <a:ext cx="205274" cy="223934"/>
                </a:xfrm>
                <a:prstGeom prst="irregularSeal1">
                  <a:avLst/>
                </a:prstGeom>
                <a:solidFill>
                  <a:schemeClr val="tx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6E914957-6814-3B46-BABC-3B44F9486B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280069" y="2643074"/>
                <a:ext cx="1013012" cy="738001"/>
              </a:xfrm>
              <a:prstGeom prst="rect">
                <a:avLst/>
              </a:prstGeom>
            </p:spPr>
          </p:pic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58DF214-315A-9B44-FC5D-A16912241FD2}"/>
                </a:ext>
              </a:extLst>
            </p:cNvPr>
            <p:cNvGrpSpPr/>
            <p:nvPr/>
          </p:nvGrpSpPr>
          <p:grpSpPr>
            <a:xfrm>
              <a:off x="7065168" y="3256660"/>
              <a:ext cx="1941784" cy="2087748"/>
              <a:chOff x="839755" y="2318408"/>
              <a:chExt cx="1941784" cy="2087748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070C45B2-2DE9-E9E5-CA81-92F703988F20}"/>
                  </a:ext>
                </a:extLst>
              </p:cNvPr>
              <p:cNvGrpSpPr/>
              <p:nvPr/>
            </p:nvGrpSpPr>
            <p:grpSpPr>
              <a:xfrm>
                <a:off x="839755" y="2318408"/>
                <a:ext cx="1822365" cy="1323439"/>
                <a:chOff x="839755" y="2318408"/>
                <a:chExt cx="1822365" cy="1323439"/>
              </a:xfrm>
            </p:grpSpPr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9B18426C-9E1C-45FC-A46D-C5DB68D3C169}"/>
                    </a:ext>
                  </a:extLst>
                </p:cNvPr>
                <p:cNvSpPr txBox="1"/>
                <p:nvPr/>
              </p:nvSpPr>
              <p:spPr>
                <a:xfrm>
                  <a:off x="1110344" y="2318408"/>
                  <a:ext cx="1551776" cy="132343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Evidence for </a:t>
                  </a:r>
                  <a:r>
                    <a:rPr lang="en-US" sz="1600" u="sng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(two) distinct populations</a:t>
                  </a:r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of Type </a:t>
                  </a:r>
                  <a:r>
                    <a:rPr lang="en-US" sz="1600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Ia</a:t>
                  </a:r>
                  <a:r>
                    <a:rPr lang="en-US" sz="16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supernovae </a:t>
                  </a:r>
                  <a:r>
                    <a:rPr lang="en-US" sz="16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?</a:t>
                  </a:r>
                </a:p>
              </p:txBody>
            </p:sp>
            <p:sp>
              <p:nvSpPr>
                <p:cNvPr id="35" name="Explosion: 8 Points 34">
                  <a:extLst>
                    <a:ext uri="{FF2B5EF4-FFF2-40B4-BE49-F238E27FC236}">
                      <a16:creationId xmlns:a16="http://schemas.microsoft.com/office/drawing/2014/main" id="{6D1094DA-A032-09DC-EA18-F23A1BD0CE0E}"/>
                    </a:ext>
                  </a:extLst>
                </p:cNvPr>
                <p:cNvSpPr/>
                <p:nvPr/>
              </p:nvSpPr>
              <p:spPr>
                <a:xfrm>
                  <a:off x="839755" y="2560384"/>
                  <a:ext cx="205274" cy="223934"/>
                </a:xfrm>
                <a:prstGeom prst="irregularSeal1">
                  <a:avLst/>
                </a:prstGeom>
                <a:solidFill>
                  <a:schemeClr val="tx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6D933DF8-4431-197C-7CEC-D9F50D2E7C0E}"/>
                  </a:ext>
                </a:extLst>
              </p:cNvPr>
              <p:cNvGrpSpPr/>
              <p:nvPr/>
            </p:nvGrpSpPr>
            <p:grpSpPr>
              <a:xfrm>
                <a:off x="1431891" y="3641847"/>
                <a:ext cx="1349648" cy="764309"/>
                <a:chOff x="-8684986" y="5145100"/>
                <a:chExt cx="3950994" cy="2497895"/>
              </a:xfrm>
            </p:grpSpPr>
            <p:pic>
              <p:nvPicPr>
                <p:cNvPr id="32" name="Picture 4">
                  <a:extLst>
                    <a:ext uri="{FF2B5EF4-FFF2-40B4-BE49-F238E27FC236}">
                      <a16:creationId xmlns:a16="http://schemas.microsoft.com/office/drawing/2014/main" id="{A40512D0-3192-76E4-2569-20FA10DBE54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52314"/>
                <a:stretch/>
              </p:blipFill>
              <p:spPr bwMode="auto">
                <a:xfrm>
                  <a:off x="-8684986" y="5145100"/>
                  <a:ext cx="2066938" cy="249789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3" name="Picture 4">
                  <a:extLst>
                    <a:ext uri="{FF2B5EF4-FFF2-40B4-BE49-F238E27FC236}">
                      <a16:creationId xmlns:a16="http://schemas.microsoft.com/office/drawing/2014/main" id="{69B8AAEE-1B4C-A13C-5329-173A93E7602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7686"/>
                <a:stretch/>
              </p:blipFill>
              <p:spPr bwMode="auto">
                <a:xfrm>
                  <a:off x="-6618048" y="5145100"/>
                  <a:ext cx="1884056" cy="249789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5780DC7-E37D-E9C8-BEB4-04FF4F99AA53}"/>
                </a:ext>
              </a:extLst>
            </p:cNvPr>
            <p:cNvSpPr txBox="1"/>
            <p:nvPr/>
          </p:nvSpPr>
          <p:spPr>
            <a:xfrm>
              <a:off x="7286253" y="5534206"/>
              <a:ext cx="144816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/>
                <a:t>Still debated!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692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57D13-5717-6BF9-40CA-E0DF250F6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46B4D1-147A-616E-F9F6-B0366A5EA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16B290-DBCC-63D8-18B2-BC0EF9635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590D69-4F7D-4B70-8852-7D53A1A78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5" y="1293038"/>
            <a:ext cx="4316561" cy="44157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224B2C8-7B3C-0A4E-A33C-8D0D00689873}"/>
              </a:ext>
            </a:extLst>
          </p:cNvPr>
          <p:cNvSpPr txBox="1"/>
          <p:nvPr/>
        </p:nvSpPr>
        <p:spPr>
          <a:xfrm>
            <a:off x="270587" y="841248"/>
            <a:ext cx="66340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Difference between Ca II and Si II PVF velocities against Δ𝑚15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F095AB0-A12F-ECF6-3217-726E83AC665D}"/>
              </a:ext>
            </a:extLst>
          </p:cNvPr>
          <p:cNvGrpSpPr/>
          <p:nvPr/>
        </p:nvGrpSpPr>
        <p:grpSpPr>
          <a:xfrm>
            <a:off x="63285" y="5531549"/>
            <a:ext cx="1556898" cy="1132067"/>
            <a:chOff x="417845" y="5643521"/>
            <a:chExt cx="1556898" cy="1132067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AB5CFCC-4832-EBCE-7BCD-A380FC9AA9CD}"/>
                </a:ext>
              </a:extLst>
            </p:cNvPr>
            <p:cNvSpPr txBox="1"/>
            <p:nvPr/>
          </p:nvSpPr>
          <p:spPr>
            <a:xfrm>
              <a:off x="417845" y="5852258"/>
              <a:ext cx="1556898" cy="923330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brighter</a:t>
              </a:r>
            </a:p>
            <a:p>
              <a:pPr algn="ctr"/>
              <a:r>
                <a:rPr lang="en-US" dirty="0"/>
                <a:t>hotter</a:t>
              </a:r>
            </a:p>
            <a:p>
              <a:pPr algn="ctr"/>
              <a:r>
                <a:rPr lang="en-US" dirty="0"/>
                <a:t>slow-declining</a:t>
              </a:r>
            </a:p>
          </p:txBody>
        </p:sp>
        <p:sp>
          <p:nvSpPr>
            <p:cNvPr id="22" name="Arrow: Up 21">
              <a:extLst>
                <a:ext uri="{FF2B5EF4-FFF2-40B4-BE49-F238E27FC236}">
                  <a16:creationId xmlns:a16="http://schemas.microsoft.com/office/drawing/2014/main" id="{74611FE6-E5D1-D9B2-CBDC-EB55ECAD2D9E}"/>
                </a:ext>
              </a:extLst>
            </p:cNvPr>
            <p:cNvSpPr/>
            <p:nvPr/>
          </p:nvSpPr>
          <p:spPr>
            <a:xfrm>
              <a:off x="511511" y="5643521"/>
              <a:ext cx="1446245" cy="205273"/>
            </a:xfrm>
            <a:prstGeom prst="up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BAB6E2B-108D-E521-2CD4-C95B5424E389}"/>
              </a:ext>
            </a:extLst>
          </p:cNvPr>
          <p:cNvGrpSpPr/>
          <p:nvPr/>
        </p:nvGrpSpPr>
        <p:grpSpPr>
          <a:xfrm>
            <a:off x="3032453" y="5531549"/>
            <a:ext cx="1520889" cy="1132067"/>
            <a:chOff x="3387013" y="5643521"/>
            <a:chExt cx="1520889" cy="113206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BBDA7DE-1B48-246F-300B-EA2CCCE22A6A}"/>
                </a:ext>
              </a:extLst>
            </p:cNvPr>
            <p:cNvSpPr txBox="1"/>
            <p:nvPr/>
          </p:nvSpPr>
          <p:spPr>
            <a:xfrm>
              <a:off x="3387013" y="5852258"/>
              <a:ext cx="1520889" cy="92333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fainter</a:t>
              </a:r>
            </a:p>
            <a:p>
              <a:pPr algn="ctr"/>
              <a:r>
                <a:rPr lang="en-US" dirty="0"/>
                <a:t>cooler</a:t>
              </a:r>
            </a:p>
            <a:p>
              <a:pPr algn="ctr"/>
              <a:r>
                <a:rPr lang="en-US" dirty="0"/>
                <a:t>fast-declining</a:t>
              </a:r>
            </a:p>
          </p:txBody>
        </p:sp>
        <p:sp>
          <p:nvSpPr>
            <p:cNvPr id="23" name="Arrow: Up 22">
              <a:extLst>
                <a:ext uri="{FF2B5EF4-FFF2-40B4-BE49-F238E27FC236}">
                  <a16:creationId xmlns:a16="http://schemas.microsoft.com/office/drawing/2014/main" id="{C65BD7E2-8B86-FB60-9C7C-C7EC40FDFC33}"/>
                </a:ext>
              </a:extLst>
            </p:cNvPr>
            <p:cNvSpPr/>
            <p:nvPr/>
          </p:nvSpPr>
          <p:spPr>
            <a:xfrm>
              <a:off x="3424334" y="5643521"/>
              <a:ext cx="1446245" cy="205273"/>
            </a:xfrm>
            <a:prstGeom prst="up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FCB8929A-277C-8A0E-3E17-6B1671ED49FD}"/>
              </a:ext>
            </a:extLst>
          </p:cNvPr>
          <p:cNvSpPr txBox="1"/>
          <p:nvPr/>
        </p:nvSpPr>
        <p:spPr>
          <a:xfrm>
            <a:off x="4364094" y="1182587"/>
            <a:ext cx="4753945" cy="427809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/>
              <a:t>Excitation Energies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/>
              <a:t> Ca II IR3</a:t>
            </a:r>
            <a:r>
              <a:rPr lang="en-US" sz="1600" dirty="0"/>
              <a:t>: </a:t>
            </a:r>
            <a:r>
              <a:rPr lang="en-US" sz="1600" i="1" dirty="0"/>
              <a:t>1.7 eV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/>
              <a:t> Si II </a:t>
            </a:r>
            <a:r>
              <a:rPr lang="el-GR" sz="1600" b="1" dirty="0"/>
              <a:t>λ6355</a:t>
            </a:r>
            <a:r>
              <a:rPr lang="el-GR" sz="1600" dirty="0"/>
              <a:t>: </a:t>
            </a:r>
            <a:r>
              <a:rPr lang="el-GR" sz="1600" i="1" dirty="0"/>
              <a:t>8.12 </a:t>
            </a:r>
            <a:r>
              <a:rPr lang="en-US" sz="1600" i="1" dirty="0"/>
              <a:t>eV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Ca II requires </a:t>
            </a:r>
            <a:r>
              <a:rPr lang="en-US" sz="1600" b="1" dirty="0"/>
              <a:t>much lower excitation energy</a:t>
            </a:r>
            <a:r>
              <a:rPr lang="en-US" sz="1600" dirty="0"/>
              <a:t> than Si II.</a:t>
            </a:r>
          </a:p>
          <a:p>
            <a:pPr>
              <a:buNone/>
            </a:pPr>
            <a:endParaRPr lang="en-US" sz="1600" b="1" dirty="0"/>
          </a:p>
          <a:p>
            <a:pPr>
              <a:buNone/>
            </a:pPr>
            <a:r>
              <a:rPr lang="en-US" sz="1600" b="1" dirty="0"/>
              <a:t>Implications for Line Formation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/>
              <a:t> Ca II</a:t>
            </a:r>
            <a:r>
              <a:rPr lang="en-US" sz="1600" dirty="0"/>
              <a:t> remains populated even in </a:t>
            </a:r>
            <a:r>
              <a:rPr lang="en-US" sz="1600" b="1" dirty="0"/>
              <a:t>cooler, outer</a:t>
            </a:r>
            <a:r>
              <a:rPr lang="en-US" sz="1600" dirty="0"/>
              <a:t> ejecta.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/>
              <a:t> Si II</a:t>
            </a:r>
            <a:r>
              <a:rPr lang="en-US" sz="1600" dirty="0"/>
              <a:t> requires higher temperatures, forms in </a:t>
            </a:r>
            <a:r>
              <a:rPr lang="en-US" sz="1600" b="1" dirty="0"/>
              <a:t>deeper, hotter</a:t>
            </a:r>
            <a:r>
              <a:rPr lang="en-US" sz="1600" dirty="0"/>
              <a:t> layers.</a:t>
            </a:r>
          </a:p>
          <a:p>
            <a:pPr>
              <a:buNone/>
            </a:pPr>
            <a:endParaRPr lang="en-US" sz="1600" b="1" dirty="0"/>
          </a:p>
          <a:p>
            <a:pPr>
              <a:buNone/>
            </a:pPr>
            <a:r>
              <a:rPr lang="en-US" sz="1600" b="1" dirty="0"/>
              <a:t>Line-Formation Regions in SN </a:t>
            </a:r>
            <a:r>
              <a:rPr lang="en-US" sz="1600" b="1" dirty="0" err="1"/>
              <a:t>Ia</a:t>
            </a:r>
            <a:r>
              <a:rPr lang="en-US" sz="1600" b="1" dirty="0"/>
              <a:t> Ejecta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600" b="1" dirty="0"/>
              <a:t> Ca II IR3</a:t>
            </a:r>
            <a:r>
              <a:rPr lang="en-US" altLang="en-US" sz="1600" dirty="0"/>
              <a:t>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600" dirty="0"/>
              <a:t> Forms at </a:t>
            </a:r>
            <a:r>
              <a:rPr lang="en-US" altLang="en-US" sz="1600" b="1" dirty="0"/>
              <a:t>larger radii / higher velocities</a:t>
            </a:r>
            <a:r>
              <a:rPr lang="en-US" altLang="en-US" sz="1600" dirty="0"/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600" b="1" dirty="0"/>
              <a:t> Si II λ6355</a:t>
            </a:r>
            <a:r>
              <a:rPr lang="en-US" altLang="en-US" sz="1600" dirty="0"/>
              <a:t>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600" dirty="0"/>
              <a:t> Forms </a:t>
            </a:r>
            <a:r>
              <a:rPr lang="en-US" altLang="en-US" sz="1600" b="1" dirty="0"/>
              <a:t>deeper in the ejecta</a:t>
            </a:r>
            <a:r>
              <a:rPr lang="en-US" altLang="en-US" sz="1600" dirty="0"/>
              <a:t>, tracing the </a:t>
            </a:r>
            <a:r>
              <a:rPr lang="en-US" altLang="en-US" sz="1600" b="1" dirty="0"/>
              <a:t>IME – 56Ni boundary</a:t>
            </a:r>
            <a:r>
              <a:rPr lang="en-US" altLang="en-US" sz="1600" dirty="0"/>
              <a:t>.</a:t>
            </a:r>
          </a:p>
          <a:p>
            <a:pPr>
              <a:buNone/>
            </a:pPr>
            <a:endParaRPr lang="en-US" sz="1600" b="1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755D5F5-BD74-0EC4-93BE-DFBEDA3A7E8B}"/>
              </a:ext>
            </a:extLst>
          </p:cNvPr>
          <p:cNvGrpSpPr/>
          <p:nvPr/>
        </p:nvGrpSpPr>
        <p:grpSpPr>
          <a:xfrm>
            <a:off x="0" y="5619294"/>
            <a:ext cx="5229807" cy="1296833"/>
            <a:chOff x="0" y="5619294"/>
            <a:chExt cx="5229807" cy="1296833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3D903CA-E7D2-02C6-708C-284D75FE2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17572" y="5634345"/>
              <a:ext cx="2312235" cy="1281782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6D48177-D48D-45C6-EB6B-45ACDDC435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5619294"/>
              <a:ext cx="2802970" cy="1238706"/>
            </a:xfrm>
            <a:prstGeom prst="rect">
              <a:avLst/>
            </a:prstGeom>
          </p:spPr>
        </p:pic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817589DC-BD0F-3C57-BA77-3207B0A4CEFA}"/>
              </a:ext>
            </a:extLst>
          </p:cNvPr>
          <p:cNvSpPr/>
          <p:nvPr/>
        </p:nvSpPr>
        <p:spPr>
          <a:xfrm>
            <a:off x="3648269" y="1364222"/>
            <a:ext cx="662476" cy="3914816"/>
          </a:xfrm>
          <a:prstGeom prst="rect">
            <a:avLst/>
          </a:prstGeom>
          <a:solidFill>
            <a:schemeClr val="bg1">
              <a:lumMod val="95000"/>
              <a:alpha val="86000"/>
            </a:schemeClr>
          </a:solidFill>
          <a:ln>
            <a:solidFill>
              <a:srgbClr val="000000">
                <a:alpha val="2313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E1C25CD-6140-6714-F7DB-0B6D5D8C02E5}"/>
              </a:ext>
            </a:extLst>
          </p:cNvPr>
          <p:cNvSpPr/>
          <p:nvPr/>
        </p:nvSpPr>
        <p:spPr>
          <a:xfrm>
            <a:off x="2985793" y="1364222"/>
            <a:ext cx="1324952" cy="3914816"/>
          </a:xfrm>
          <a:prstGeom prst="rect">
            <a:avLst/>
          </a:prstGeom>
          <a:solidFill>
            <a:schemeClr val="bg1">
              <a:lumMod val="95000"/>
              <a:alpha val="86000"/>
            </a:schemeClr>
          </a:solidFill>
          <a:ln>
            <a:solidFill>
              <a:srgbClr val="000000">
                <a:alpha val="2313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A047B1F-09AB-317A-E202-937E904EBF13}"/>
              </a:ext>
            </a:extLst>
          </p:cNvPr>
          <p:cNvSpPr/>
          <p:nvPr/>
        </p:nvSpPr>
        <p:spPr>
          <a:xfrm>
            <a:off x="2323317" y="1364222"/>
            <a:ext cx="1987428" cy="3914816"/>
          </a:xfrm>
          <a:prstGeom prst="rect">
            <a:avLst/>
          </a:prstGeom>
          <a:solidFill>
            <a:schemeClr val="bg1">
              <a:lumMod val="95000"/>
              <a:alpha val="86000"/>
            </a:schemeClr>
          </a:solidFill>
          <a:ln>
            <a:solidFill>
              <a:srgbClr val="000000">
                <a:alpha val="2313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ECDF059-95B9-ECE1-160A-449C8A7C56BD}"/>
              </a:ext>
            </a:extLst>
          </p:cNvPr>
          <p:cNvSpPr/>
          <p:nvPr/>
        </p:nvSpPr>
        <p:spPr>
          <a:xfrm>
            <a:off x="2177813" y="1354891"/>
            <a:ext cx="2132932" cy="3914816"/>
          </a:xfrm>
          <a:prstGeom prst="rect">
            <a:avLst/>
          </a:prstGeom>
          <a:solidFill>
            <a:schemeClr val="bg1">
              <a:lumMod val="95000"/>
              <a:alpha val="86000"/>
            </a:schemeClr>
          </a:solidFill>
          <a:ln>
            <a:solidFill>
              <a:srgbClr val="000000">
                <a:alpha val="2313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46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73DD0-0C64-E99B-88C3-E6F430FA6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81484B-9A47-41F2-0DA8-4A60472FC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57795-EE78-A8FC-0FE9-8A84964F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C7EBD34-6FCC-C4A2-DD06-4B5E04421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5" y="1293038"/>
            <a:ext cx="4316561" cy="44157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CA6BC68-E1F2-040C-9463-6CE6D1EB9B16}"/>
              </a:ext>
            </a:extLst>
          </p:cNvPr>
          <p:cNvSpPr txBox="1"/>
          <p:nvPr/>
        </p:nvSpPr>
        <p:spPr>
          <a:xfrm>
            <a:off x="270587" y="841248"/>
            <a:ext cx="66340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Difference between Ca II and Si II PVF velocities against Δ𝑚15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68A5A41-7911-6361-F9DC-EFA0A0A20219}"/>
              </a:ext>
            </a:extLst>
          </p:cNvPr>
          <p:cNvGrpSpPr/>
          <p:nvPr/>
        </p:nvGrpSpPr>
        <p:grpSpPr>
          <a:xfrm>
            <a:off x="63285" y="5531549"/>
            <a:ext cx="1556898" cy="1132067"/>
            <a:chOff x="417845" y="5643521"/>
            <a:chExt cx="1556898" cy="1132067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C1A7C08-9D7D-591D-A3D9-34B53A16262C}"/>
                </a:ext>
              </a:extLst>
            </p:cNvPr>
            <p:cNvSpPr txBox="1"/>
            <p:nvPr/>
          </p:nvSpPr>
          <p:spPr>
            <a:xfrm>
              <a:off x="417845" y="5852258"/>
              <a:ext cx="1556898" cy="923330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brighter</a:t>
              </a:r>
            </a:p>
            <a:p>
              <a:pPr algn="ctr"/>
              <a:r>
                <a:rPr lang="en-US" dirty="0"/>
                <a:t>hotter</a:t>
              </a:r>
            </a:p>
            <a:p>
              <a:pPr algn="ctr"/>
              <a:r>
                <a:rPr lang="en-US" dirty="0"/>
                <a:t>slow-declining</a:t>
              </a:r>
            </a:p>
          </p:txBody>
        </p:sp>
        <p:sp>
          <p:nvSpPr>
            <p:cNvPr id="22" name="Arrow: Up 21">
              <a:extLst>
                <a:ext uri="{FF2B5EF4-FFF2-40B4-BE49-F238E27FC236}">
                  <a16:creationId xmlns:a16="http://schemas.microsoft.com/office/drawing/2014/main" id="{0CEB33E0-F85F-5461-0086-6B1F9D0576BA}"/>
                </a:ext>
              </a:extLst>
            </p:cNvPr>
            <p:cNvSpPr/>
            <p:nvPr/>
          </p:nvSpPr>
          <p:spPr>
            <a:xfrm>
              <a:off x="511511" y="5643521"/>
              <a:ext cx="1446245" cy="205273"/>
            </a:xfrm>
            <a:prstGeom prst="up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D6D2309-6BDB-E129-4705-1A8C95924D19}"/>
              </a:ext>
            </a:extLst>
          </p:cNvPr>
          <p:cNvGrpSpPr/>
          <p:nvPr/>
        </p:nvGrpSpPr>
        <p:grpSpPr>
          <a:xfrm>
            <a:off x="3032453" y="5531549"/>
            <a:ext cx="1520889" cy="1132067"/>
            <a:chOff x="3387013" y="5643521"/>
            <a:chExt cx="1520889" cy="113206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5E512DB-B302-F369-FD90-EE06DB831105}"/>
                </a:ext>
              </a:extLst>
            </p:cNvPr>
            <p:cNvSpPr txBox="1"/>
            <p:nvPr/>
          </p:nvSpPr>
          <p:spPr>
            <a:xfrm>
              <a:off x="3387013" y="5852258"/>
              <a:ext cx="1520889" cy="92333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fainter</a:t>
              </a:r>
            </a:p>
            <a:p>
              <a:pPr algn="ctr"/>
              <a:r>
                <a:rPr lang="en-US" dirty="0"/>
                <a:t>cooler</a:t>
              </a:r>
            </a:p>
            <a:p>
              <a:pPr algn="ctr"/>
              <a:r>
                <a:rPr lang="en-US" dirty="0"/>
                <a:t>fast-declining</a:t>
              </a:r>
            </a:p>
          </p:txBody>
        </p:sp>
        <p:sp>
          <p:nvSpPr>
            <p:cNvPr id="23" name="Arrow: Up 22">
              <a:extLst>
                <a:ext uri="{FF2B5EF4-FFF2-40B4-BE49-F238E27FC236}">
                  <a16:creationId xmlns:a16="http://schemas.microsoft.com/office/drawing/2014/main" id="{07AB2D78-F244-B54D-6D19-99DC0A0CF1F0}"/>
                </a:ext>
              </a:extLst>
            </p:cNvPr>
            <p:cNvSpPr/>
            <p:nvPr/>
          </p:nvSpPr>
          <p:spPr>
            <a:xfrm>
              <a:off x="3424334" y="5643521"/>
              <a:ext cx="1446245" cy="205273"/>
            </a:xfrm>
            <a:prstGeom prst="up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896FF02-4047-9E0E-C81A-6B57BD2A7C52}"/>
              </a:ext>
            </a:extLst>
          </p:cNvPr>
          <p:cNvGrpSpPr/>
          <p:nvPr/>
        </p:nvGrpSpPr>
        <p:grpSpPr>
          <a:xfrm>
            <a:off x="0" y="5619294"/>
            <a:ext cx="5229807" cy="1296833"/>
            <a:chOff x="0" y="5619294"/>
            <a:chExt cx="5229807" cy="1296833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B366AC27-7001-5A4D-7E65-E936DEAC0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17572" y="5634345"/>
              <a:ext cx="2312235" cy="1281782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2AB08E1-E151-A49A-46AC-C307CB6E93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5619294"/>
              <a:ext cx="2802970" cy="1238706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6966EBCB-46D1-4EC4-F02C-9C6DB561A11B}"/>
              </a:ext>
            </a:extLst>
          </p:cNvPr>
          <p:cNvSpPr/>
          <p:nvPr/>
        </p:nvSpPr>
        <p:spPr>
          <a:xfrm>
            <a:off x="2174035" y="1364222"/>
            <a:ext cx="2132932" cy="3914816"/>
          </a:xfrm>
          <a:prstGeom prst="rect">
            <a:avLst/>
          </a:prstGeom>
          <a:solidFill>
            <a:schemeClr val="bg1">
              <a:lumMod val="95000"/>
              <a:alpha val="86000"/>
            </a:schemeClr>
          </a:solidFill>
          <a:ln>
            <a:solidFill>
              <a:srgbClr val="000000">
                <a:alpha val="2313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15B165B-3FAE-DA26-D18E-D58148FA9458}"/>
              </a:ext>
            </a:extLst>
          </p:cNvPr>
          <p:cNvSpPr txBox="1"/>
          <p:nvPr/>
        </p:nvSpPr>
        <p:spPr>
          <a:xfrm>
            <a:off x="4463687" y="1268328"/>
            <a:ext cx="4572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Key Result #2: Ca II PVF Velocity Distribution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Main new result of the paper.</a:t>
            </a:r>
            <a:endParaRPr lang="en-US" dirty="0"/>
          </a:p>
          <a:p>
            <a:r>
              <a:rPr lang="en-US" dirty="0"/>
              <a:t>– </a:t>
            </a:r>
            <a:r>
              <a:rPr lang="en-US" b="1" dirty="0"/>
              <a:t>Ca II becomes bimodal for </a:t>
            </a:r>
            <a:r>
              <a:rPr lang="el-GR" b="1" dirty="0"/>
              <a:t>Δ</a:t>
            </a:r>
            <a:r>
              <a:rPr lang="en-US" b="1" dirty="0"/>
              <a:t>m₁₅ ≤ 1.3 mag</a:t>
            </a:r>
            <a:br>
              <a:rPr lang="en-US" dirty="0"/>
            </a:br>
            <a:r>
              <a:rPr lang="en-US" dirty="0"/>
              <a:t>– Unimodality at higher </a:t>
            </a:r>
            <a:r>
              <a:rPr lang="el-GR" dirty="0"/>
              <a:t>Δ</a:t>
            </a:r>
            <a:r>
              <a:rPr lang="en-US" dirty="0"/>
              <a:t>m₁₅ arises from inclusion of cooler, faster-declining events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Interpretation:</a:t>
            </a:r>
            <a:br>
              <a:rPr lang="en-US" dirty="0"/>
            </a:br>
            <a:r>
              <a:rPr lang="en-US" dirty="0"/>
              <a:t>– Ca II line formation is strongly </a:t>
            </a:r>
            <a:r>
              <a:rPr lang="en-US" b="1" dirty="0"/>
              <a:t>temperature-dependent</a:t>
            </a:r>
            <a:br>
              <a:rPr lang="en-US" dirty="0"/>
            </a:br>
            <a:r>
              <a:rPr lang="en-US" dirty="0"/>
              <a:t>– Forms at higher radii in cooler ejecta (91bg-like, fast-declining normal SNe)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D05AFCF3-02CF-ED82-6C22-F7EFDCFA23D9}"/>
              </a:ext>
            </a:extLst>
          </p:cNvPr>
          <p:cNvGrpSpPr/>
          <p:nvPr/>
        </p:nvGrpSpPr>
        <p:grpSpPr>
          <a:xfrm>
            <a:off x="5143337" y="4024070"/>
            <a:ext cx="3882726" cy="2718401"/>
            <a:chOff x="5143337" y="4024070"/>
            <a:chExt cx="3882726" cy="2718401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9E75EA9-0CB8-A6DD-1922-A61E94B904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43337" y="4130651"/>
              <a:ext cx="3882726" cy="2611820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AFE8959-BFE5-CDE6-BCEE-90FA2D2707FA}"/>
                </a:ext>
              </a:extLst>
            </p:cNvPr>
            <p:cNvSpPr txBox="1"/>
            <p:nvPr/>
          </p:nvSpPr>
          <p:spPr>
            <a:xfrm rot="18578523">
              <a:off x="5404116" y="4609228"/>
              <a:ext cx="126663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strike="sngStrike" dirty="0"/>
                <a:t>unimodal</a:t>
              </a:r>
              <a:endParaRPr lang="en-US" strike="sngStrike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676D2C0-3FD7-C08B-956C-EB6A57BA6A8C}"/>
                </a:ext>
              </a:extLst>
            </p:cNvPr>
            <p:cNvSpPr txBox="1"/>
            <p:nvPr/>
          </p:nvSpPr>
          <p:spPr>
            <a:xfrm rot="18553050">
              <a:off x="5628454" y="4623018"/>
              <a:ext cx="156722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/>
                <a:t>bimodal (Ca II)</a:t>
              </a:r>
              <a:endParaRPr lang="en-US" dirty="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BAA9FB10-5492-F523-98F7-3B03BC777980}"/>
              </a:ext>
            </a:extLst>
          </p:cNvPr>
          <p:cNvGrpSpPr/>
          <p:nvPr/>
        </p:nvGrpSpPr>
        <p:grpSpPr>
          <a:xfrm>
            <a:off x="5160759" y="1511856"/>
            <a:ext cx="3835938" cy="2561339"/>
            <a:chOff x="4622219" y="1127594"/>
            <a:chExt cx="3835938" cy="2561339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34BCCAB2-BD05-8F3F-FDDB-D80399D476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22219" y="1127594"/>
              <a:ext cx="3835938" cy="2561339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D77A628E-68B7-7ADC-2065-E33C569044A4}"/>
                </a:ext>
              </a:extLst>
            </p:cNvPr>
            <p:cNvSpPr txBox="1"/>
            <p:nvPr/>
          </p:nvSpPr>
          <p:spPr>
            <a:xfrm rot="18553050">
              <a:off x="5014904" y="1769689"/>
              <a:ext cx="162213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/>
                <a:t>bimodal (Si II)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6535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53BDF-2032-65D3-BFE5-818F8E5C2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C9BCDC-731C-125F-7FB7-2FC3E761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BB2E3B-FFC8-6B15-D831-51ED6A65B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2D0873-1B1A-A789-B07D-967A572CDBEF}"/>
              </a:ext>
            </a:extLst>
          </p:cNvPr>
          <p:cNvSpPr txBox="1"/>
          <p:nvPr/>
        </p:nvSpPr>
        <p:spPr>
          <a:xfrm>
            <a:off x="401216" y="6126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Si PVF Velocity–Decline Rate Relation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A74DE56E-0505-44D2-1755-335487B11CC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157" y="978308"/>
                <a:ext cx="4893413" cy="4444181"/>
              </a:xfrm>
            </p:spPr>
            <p:txBody>
              <a:bodyPr/>
              <a:lstStyle/>
              <a:p>
                <a:pPr marL="308610" lvl="1" indent="0" algn="ctr">
                  <a:buNone/>
                </a:pPr>
                <a:r>
                  <a:rPr lang="en-GB" sz="4800" dirty="0" err="1">
                    <a:solidFill>
                      <a:srgbClr val="00B050"/>
                    </a:solidFill>
                  </a:rPr>
                  <a:t>V</a:t>
                </a:r>
                <a:r>
                  <a:rPr lang="en-GB" sz="4800" baseline="-25000" dirty="0" err="1">
                    <a:solidFill>
                      <a:srgbClr val="00B050"/>
                    </a:solidFill>
                  </a:rPr>
                  <a:t>Si</a:t>
                </a:r>
                <a:r>
                  <a:rPr lang="en-GB" sz="4800" baseline="-25000" dirty="0">
                    <a:solidFill>
                      <a:srgbClr val="00B050"/>
                    </a:solidFill>
                  </a:rPr>
                  <a:t> II</a:t>
                </a:r>
                <a:r>
                  <a:rPr lang="en-US" sz="4800" dirty="0">
                    <a:solidFill>
                      <a:srgbClr val="00B050"/>
                    </a:solidFill>
                  </a:rPr>
                  <a:t>  versus  </a:t>
                </a:r>
                <a14:m>
                  <m:oMath xmlns:m="http://schemas.openxmlformats.org/officeDocument/2006/math">
                    <m:r>
                      <a:rPr lang="en-US" sz="48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</m:oMath>
                </a14:m>
                <a:r>
                  <a:rPr lang="en-US" sz="4800" i="1" dirty="0">
                    <a:solidFill>
                      <a:srgbClr val="00B050"/>
                    </a:solidFill>
                  </a:rPr>
                  <a:t>m</a:t>
                </a:r>
                <a:r>
                  <a:rPr lang="en-US" sz="4800" baseline="-25000" dirty="0">
                    <a:solidFill>
                      <a:srgbClr val="00B050"/>
                    </a:solidFill>
                  </a:rPr>
                  <a:t>15</a:t>
                </a:r>
                <a:endParaRPr lang="en-US" sz="4800" dirty="0">
                  <a:solidFill>
                    <a:srgbClr val="00B050"/>
                  </a:solidFill>
                </a:endParaRPr>
              </a:p>
              <a:p>
                <a:pPr marL="308610" lvl="1" indent="0" algn="ctr">
                  <a:buNone/>
                </a:pPr>
                <a:r>
                  <a:rPr lang="en-US" sz="3600" dirty="0">
                    <a:solidFill>
                      <a:srgbClr val="00B050"/>
                    </a:solidFill>
                  </a:rPr>
                  <a:t>we expect this </a:t>
                </a:r>
              </a:p>
            </p:txBody>
          </p:sp>
        </mc:Choice>
        <mc:Fallback xmlns=""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A74DE56E-0505-44D2-1755-335487B11CC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157" y="978308"/>
                <a:ext cx="4893413" cy="4444181"/>
              </a:xfrm>
              <a:blipFill>
                <a:blip r:embed="rId2"/>
                <a:stretch>
                  <a:fillRect t="-3014" r="-21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09D42AB8-35D7-0E1E-DE17-83361EED3B2E}"/>
              </a:ext>
            </a:extLst>
          </p:cNvPr>
          <p:cNvSpPr/>
          <p:nvPr/>
        </p:nvSpPr>
        <p:spPr>
          <a:xfrm>
            <a:off x="589897" y="2354679"/>
            <a:ext cx="3454400" cy="22352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191999-DBE0-9E17-6F2C-CB51061D9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1" y="2282955"/>
            <a:ext cx="365007" cy="2378647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2D4D569-BE64-F15E-8FBD-9F8F5F699829}"/>
              </a:ext>
            </a:extLst>
          </p:cNvPr>
          <p:cNvCxnSpPr/>
          <p:nvPr/>
        </p:nvCxnSpPr>
        <p:spPr>
          <a:xfrm>
            <a:off x="1047097" y="2875379"/>
            <a:ext cx="2318958" cy="124439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F24F6-F650-E5EB-FD6E-390CDF27771E}"/>
              </a:ext>
            </a:extLst>
          </p:cNvPr>
          <p:cNvSpPr/>
          <p:nvPr/>
        </p:nvSpPr>
        <p:spPr>
          <a:xfrm>
            <a:off x="744538" y="4532210"/>
            <a:ext cx="938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brighter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89BC659-60CC-AE5A-3D53-FBD92933C35C}"/>
              </a:ext>
            </a:extLst>
          </p:cNvPr>
          <p:cNvSpPr/>
          <p:nvPr/>
        </p:nvSpPr>
        <p:spPr>
          <a:xfrm>
            <a:off x="2964086" y="4561045"/>
            <a:ext cx="803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fainter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2E2771-65BF-340D-C0C7-5CCD643D9427}"/>
              </a:ext>
            </a:extLst>
          </p:cNvPr>
          <p:cNvSpPr/>
          <p:nvPr/>
        </p:nvSpPr>
        <p:spPr>
          <a:xfrm rot="16200000">
            <a:off x="128458" y="2529278"/>
            <a:ext cx="718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faster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F884270-F04D-36D3-B1E9-17889E64B279}"/>
              </a:ext>
            </a:extLst>
          </p:cNvPr>
          <p:cNvSpPr/>
          <p:nvPr/>
        </p:nvSpPr>
        <p:spPr>
          <a:xfrm rot="16200000">
            <a:off x="84279" y="4087302"/>
            <a:ext cx="806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slower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DDB2752-930E-937F-3102-7E4E9C6EDB0F}"/>
              </a:ext>
            </a:extLst>
          </p:cNvPr>
          <p:cNvGrpSpPr/>
          <p:nvPr/>
        </p:nvGrpSpPr>
        <p:grpSpPr>
          <a:xfrm>
            <a:off x="5675558" y="3613726"/>
            <a:ext cx="3428990" cy="3160298"/>
            <a:chOff x="5675558" y="3613726"/>
            <a:chExt cx="3428990" cy="3160298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2870BE95-71BA-4373-EEF9-1FEE6960AC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558" y="3613726"/>
              <a:ext cx="3121213" cy="31602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38A967D-616C-2B99-5259-9F5AF7B7039F}"/>
                </a:ext>
              </a:extLst>
            </p:cNvPr>
            <p:cNvSpPr txBox="1"/>
            <p:nvPr/>
          </p:nvSpPr>
          <p:spPr>
            <a:xfrm rot="5400000">
              <a:off x="8199545" y="4886098"/>
              <a:ext cx="150222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Foley+ 2011</a:t>
              </a:r>
              <a:endParaRPr lang="en-US" sz="1400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EBB0FD8-77D9-98DE-5109-03CBB8826611}"/>
              </a:ext>
            </a:extLst>
          </p:cNvPr>
          <p:cNvGrpSpPr/>
          <p:nvPr/>
        </p:nvGrpSpPr>
        <p:grpSpPr>
          <a:xfrm>
            <a:off x="4926155" y="744978"/>
            <a:ext cx="4178393" cy="2837972"/>
            <a:chOff x="4926155" y="744978"/>
            <a:chExt cx="4178393" cy="2837972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21E3538-CD90-5BB4-7DF9-9C35FF1C9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26155" y="744978"/>
              <a:ext cx="3975243" cy="2837972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F1F63A7-4313-70D9-E5B7-28071CDAB531}"/>
                </a:ext>
              </a:extLst>
            </p:cNvPr>
            <p:cNvSpPr txBox="1"/>
            <p:nvPr/>
          </p:nvSpPr>
          <p:spPr>
            <a:xfrm rot="5400000">
              <a:off x="8199545" y="1814133"/>
              <a:ext cx="150222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Hachinger</a:t>
              </a:r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+ 2006</a:t>
              </a:r>
              <a:endParaRPr lang="en-US" sz="1400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9A491F9-C574-FAA8-22AF-1550F0A5E877}"/>
              </a:ext>
            </a:extLst>
          </p:cNvPr>
          <p:cNvGrpSpPr/>
          <p:nvPr/>
        </p:nvGrpSpPr>
        <p:grpSpPr>
          <a:xfrm>
            <a:off x="934021" y="4901542"/>
            <a:ext cx="4572000" cy="1906025"/>
            <a:chOff x="934021" y="4901542"/>
            <a:chExt cx="4572000" cy="190602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F7AFBE50-F9C6-9980-21FE-6B770AC06F51}"/>
                    </a:ext>
                  </a:extLst>
                </p:cNvPr>
                <p:cNvSpPr txBox="1"/>
                <p:nvPr/>
              </p:nvSpPr>
              <p:spPr>
                <a:xfrm>
                  <a:off x="934021" y="6161236"/>
                  <a:ext cx="4572000" cy="646331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308610" lvl="1" indent="0" algn="ctr">
                    <a:buNone/>
                  </a:pPr>
                  <a:r>
                    <a:rPr lang="en-GB" sz="1800" dirty="0">
                      <a:solidFill>
                        <a:srgbClr val="00B050"/>
                      </a:solidFill>
                    </a:rPr>
                    <a:t>V</a:t>
                  </a:r>
                  <a:r>
                    <a:rPr lang="en-GB" sz="1800" baseline="-25000" dirty="0">
                      <a:solidFill>
                        <a:srgbClr val="00B050"/>
                      </a:solidFill>
                    </a:rPr>
                    <a:t>Si II</a:t>
                  </a:r>
                  <a:r>
                    <a:rPr lang="en-US" sz="1800" dirty="0">
                      <a:solidFill>
                        <a:srgbClr val="00B050"/>
                      </a:solidFill>
                    </a:rPr>
                    <a:t>  versus  </a:t>
                  </a:r>
                  <a14:m>
                    <m:oMath xmlns:m="http://schemas.openxmlformats.org/officeDocument/2006/math">
                      <m:r>
                        <a:rPr lang="en-US" sz="1800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</m:oMath>
                  </a14:m>
                  <a:r>
                    <a:rPr lang="en-US" sz="1800" i="1" dirty="0">
                      <a:solidFill>
                        <a:srgbClr val="00B050"/>
                      </a:solidFill>
                    </a:rPr>
                    <a:t>m</a:t>
                  </a:r>
                  <a:r>
                    <a:rPr lang="en-US" sz="1800" baseline="-25000" dirty="0">
                      <a:solidFill>
                        <a:srgbClr val="00B050"/>
                      </a:solidFill>
                    </a:rPr>
                    <a:t>15</a:t>
                  </a:r>
                  <a:r>
                    <a:rPr lang="en-US" sz="1800" dirty="0">
                      <a:solidFill>
                        <a:srgbClr val="00B050"/>
                      </a:solidFill>
                    </a:rPr>
                    <a:t>(</a:t>
                  </a:r>
                  <a:r>
                    <a:rPr lang="en-US" sz="1800" i="1" dirty="0">
                      <a:solidFill>
                        <a:srgbClr val="00B050"/>
                      </a:solidFill>
                    </a:rPr>
                    <a:t>B</a:t>
                  </a:r>
                  <a:r>
                    <a:rPr lang="en-US" sz="1800" dirty="0">
                      <a:solidFill>
                        <a:srgbClr val="00B050"/>
                      </a:solidFill>
                    </a:rPr>
                    <a:t>)</a:t>
                  </a:r>
                  <a:endParaRPr lang="en-US" dirty="0">
                    <a:solidFill>
                      <a:srgbClr val="00B050"/>
                    </a:solidFill>
                  </a:endParaRPr>
                </a:p>
                <a:p>
                  <a:pPr marL="308610" lvl="1" indent="0" algn="ctr">
                    <a:buNone/>
                  </a:pPr>
                  <a:r>
                    <a:rPr lang="en-US" b="1" dirty="0">
                      <a:solidFill>
                        <a:srgbClr val="FF0000"/>
                      </a:solidFill>
                    </a:rPr>
                    <a:t>NO</a:t>
                  </a:r>
                  <a:r>
                    <a:rPr lang="en-US" sz="1800" b="1" dirty="0">
                      <a:solidFill>
                        <a:srgbClr val="FF0000"/>
                      </a:solidFill>
                    </a:rPr>
                    <a:t> statistically significant correlation !!! </a:t>
                  </a:r>
                </a:p>
              </p:txBody>
            </p:sp>
          </mc:Choice>
          <mc:Fallback xmlns="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F7AFBE50-F9C6-9980-21FE-6B770AC06F5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4021" y="6161236"/>
                  <a:ext cx="4572000" cy="646331"/>
                </a:xfrm>
                <a:prstGeom prst="rect">
                  <a:avLst/>
                </a:prstGeom>
                <a:blipFill>
                  <a:blip r:embed="rId6"/>
                  <a:stretch>
                    <a:fillRect t="-5660" b="-1415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341299ED-4337-2981-E630-1813A9A0F8E1}"/>
                </a:ext>
              </a:extLst>
            </p:cNvPr>
            <p:cNvGrpSpPr/>
            <p:nvPr/>
          </p:nvGrpSpPr>
          <p:grpSpPr>
            <a:xfrm>
              <a:off x="1492231" y="4901542"/>
              <a:ext cx="4013790" cy="1200329"/>
              <a:chOff x="4961776" y="4970511"/>
              <a:chExt cx="4013790" cy="1200329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DB8157E-4AAB-88B2-75AF-D94D1944D33F}"/>
                  </a:ext>
                </a:extLst>
              </p:cNvPr>
              <p:cNvSpPr txBox="1"/>
              <p:nvPr/>
            </p:nvSpPr>
            <p:spPr>
              <a:xfrm>
                <a:off x="4961776" y="4970511"/>
                <a:ext cx="3389205" cy="120032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phenomenon where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SNe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Ia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exhibit the </a:t>
                </a:r>
                <a:r>
                  <a:rPr lang="en-US" b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same brightness but different expansion velocities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critical issue in SN research.</a:t>
                </a:r>
              </a:p>
            </p:txBody>
          </p:sp>
          <p:sp>
            <p:nvSpPr>
              <p:cNvPr id="25" name="Arrow: Left 24">
                <a:extLst>
                  <a:ext uri="{FF2B5EF4-FFF2-40B4-BE49-F238E27FC236}">
                    <a16:creationId xmlns:a16="http://schemas.microsoft.com/office/drawing/2014/main" id="{398479E3-9195-5A1A-5897-9B69F38DA503}"/>
                  </a:ext>
                </a:extLst>
              </p:cNvPr>
              <p:cNvSpPr/>
              <p:nvPr/>
            </p:nvSpPr>
            <p:spPr>
              <a:xfrm rot="10800000">
                <a:off x="8440452" y="5017890"/>
                <a:ext cx="535114" cy="1019949"/>
              </a:xfrm>
              <a:prstGeom prst="leftArrow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37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C24AF-33A8-8551-A936-2006B4B5B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CD38C2-7050-D6FB-255B-B578F3C23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291056-FE64-4C57-2B4D-C55F3F2C9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179D09-CC95-6567-7F6E-A8740C22A962}"/>
              </a:ext>
            </a:extLst>
          </p:cNvPr>
          <p:cNvSpPr txBox="1"/>
          <p:nvPr/>
        </p:nvSpPr>
        <p:spPr>
          <a:xfrm>
            <a:off x="111965" y="566678"/>
            <a:ext cx="77817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Key Result #3: Velocity–Decline Rate Relation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 Si II PVF velocity vs </a:t>
            </a:r>
            <a:r>
              <a:rPr lang="el-GR" b="1" dirty="0"/>
              <a:t>Δ</a:t>
            </a:r>
            <a:r>
              <a:rPr lang="en-US" b="1" dirty="0"/>
              <a:t>m₁₅:</a:t>
            </a:r>
            <a:br>
              <a:rPr lang="en-US" dirty="0"/>
            </a:br>
            <a:r>
              <a:rPr lang="en-US" dirty="0"/>
              <a:t>– No correlation for whole sample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BF05A4-9F33-FA2F-1E0C-40BFF17E9906}"/>
              </a:ext>
            </a:extLst>
          </p:cNvPr>
          <p:cNvSpPr txBox="1"/>
          <p:nvPr/>
        </p:nvSpPr>
        <p:spPr>
          <a:xfrm>
            <a:off x="111965" y="1490008"/>
            <a:ext cx="77817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/>
              <a:t>– </a:t>
            </a:r>
            <a:r>
              <a:rPr lang="en-US" b="1" u="sng" dirty="0"/>
              <a:t>Strong negative correlation</a:t>
            </a:r>
            <a:r>
              <a:rPr lang="en-US" b="1" dirty="0"/>
              <a:t> (&gt;3.3</a:t>
            </a:r>
            <a:r>
              <a:rPr lang="el-GR" b="1" dirty="0"/>
              <a:t>σ)</a:t>
            </a:r>
            <a:r>
              <a:rPr lang="el-GR" dirty="0"/>
              <a:t> </a:t>
            </a:r>
            <a:r>
              <a:rPr lang="en-US" dirty="0"/>
              <a:t>for </a:t>
            </a:r>
            <a:r>
              <a:rPr lang="en-US" b="1" dirty="0"/>
              <a:t>HVF-weak</a:t>
            </a:r>
            <a:r>
              <a:rPr lang="en-US" dirty="0"/>
              <a:t> SNe </a:t>
            </a:r>
            <a:r>
              <a:rPr lang="en-US" dirty="0" err="1"/>
              <a:t>Ia</a:t>
            </a:r>
            <a:br>
              <a:rPr lang="en-US" dirty="0"/>
            </a:br>
            <a:r>
              <a:rPr lang="en-US" dirty="0"/>
              <a:t>→ More energetic (slow-declining) events have higher v(Si II)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8EB2CA-8714-F7C3-B16F-B60068D1921A}"/>
              </a:ext>
            </a:extLst>
          </p:cNvPr>
          <p:cNvSpPr txBox="1"/>
          <p:nvPr/>
        </p:nvSpPr>
        <p:spPr>
          <a:xfrm>
            <a:off x="163761" y="2125545"/>
            <a:ext cx="5878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MC tests (10⁴ </a:t>
            </a:r>
            <a:r>
              <a:rPr lang="en-US" dirty="0" err="1"/>
              <a:t>realisations</a:t>
            </a:r>
            <a:r>
              <a:rPr lang="en-US" dirty="0"/>
              <a:t>):</a:t>
            </a:r>
            <a:br>
              <a:rPr lang="en-US" dirty="0"/>
            </a:br>
            <a:r>
              <a:rPr lang="en-US" dirty="0"/>
              <a:t>– </a:t>
            </a:r>
            <a:r>
              <a:rPr lang="en-US" b="1" dirty="0"/>
              <a:t>Slopes never change sign</a:t>
            </a:r>
            <a:r>
              <a:rPr lang="en-US" dirty="0"/>
              <a:t> for HVF-weak sample → robust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DB82A3F-34D6-6527-48F8-01E4C14F67D6}"/>
              </a:ext>
            </a:extLst>
          </p:cNvPr>
          <p:cNvGrpSpPr/>
          <p:nvPr/>
        </p:nvGrpSpPr>
        <p:grpSpPr>
          <a:xfrm>
            <a:off x="108720" y="3501571"/>
            <a:ext cx="5720963" cy="3205446"/>
            <a:chOff x="108720" y="3501571"/>
            <a:chExt cx="5720963" cy="320544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6590DB1-89C1-9E01-20E5-A184081257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346" y="3501571"/>
              <a:ext cx="5425617" cy="241521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7BBE52E-4C5F-73E6-5990-E072F4F49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21670" y="6440004"/>
              <a:ext cx="2145769" cy="254625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2AC7F4B-FA77-6C8A-CAE4-0A012EC27EFD}"/>
                </a:ext>
              </a:extLst>
            </p:cNvPr>
            <p:cNvSpPr/>
            <p:nvPr/>
          </p:nvSpPr>
          <p:spPr>
            <a:xfrm>
              <a:off x="108720" y="5783687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strength of HVFs relative to PFVs is commonly assessed using the ratio of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pEWs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of the corresponding velocity features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01FBDF1-8131-4CDA-F330-38990081FD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0612" t="50266"/>
            <a:stretch>
              <a:fillRect/>
            </a:stretch>
          </p:blipFill>
          <p:spPr>
            <a:xfrm>
              <a:off x="4558387" y="5398853"/>
              <a:ext cx="1271296" cy="971453"/>
            </a:xfrm>
            <a:prstGeom prst="rect">
              <a:avLst/>
            </a:prstGeom>
            <a:effectLst>
              <a:glow rad="228600">
                <a:schemeClr val="tx1">
                  <a:alpha val="40000"/>
                </a:schemeClr>
              </a:glow>
            </a:effectLst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114553D-2578-0133-433C-D5AEA26B219F}"/>
              </a:ext>
            </a:extLst>
          </p:cNvPr>
          <p:cNvGrpSpPr/>
          <p:nvPr/>
        </p:nvGrpSpPr>
        <p:grpSpPr>
          <a:xfrm>
            <a:off x="5848345" y="794593"/>
            <a:ext cx="3276993" cy="6014480"/>
            <a:chOff x="5848345" y="794593"/>
            <a:chExt cx="3276993" cy="601448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F673071-9C4F-4E02-A196-F1F5A9D53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48345" y="794593"/>
              <a:ext cx="3276993" cy="601448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2F5C754-439C-6902-AC04-A91D74ACE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342074" y="2589227"/>
              <a:ext cx="655377" cy="19051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F9017DFF-799B-AD1B-3148-F042EE726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64648" y="4569982"/>
              <a:ext cx="655377" cy="190517"/>
            </a:xfrm>
            <a:prstGeom prst="rect">
              <a:avLst/>
            </a:prstGeom>
          </p:spPr>
        </p:pic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29055DA5-2173-14AF-9471-77477D16509D}"/>
              </a:ext>
            </a:extLst>
          </p:cNvPr>
          <p:cNvSpPr/>
          <p:nvPr/>
        </p:nvSpPr>
        <p:spPr>
          <a:xfrm>
            <a:off x="5848345" y="2761082"/>
            <a:ext cx="3286324" cy="4075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D673643-4162-7118-9D87-11B821D9CDE4}"/>
              </a:ext>
            </a:extLst>
          </p:cNvPr>
          <p:cNvSpPr txBox="1"/>
          <p:nvPr/>
        </p:nvSpPr>
        <p:spPr>
          <a:xfrm>
            <a:off x="163760" y="2813558"/>
            <a:ext cx="5878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/>
              <a:t>– </a:t>
            </a:r>
            <a:r>
              <a:rPr lang="en-US" b="1" dirty="0"/>
              <a:t>No significant trend</a:t>
            </a:r>
            <a:r>
              <a:rPr lang="en-US" dirty="0"/>
              <a:t> for HVF-strong events</a:t>
            </a:r>
            <a:br>
              <a:rPr lang="en-US" dirty="0"/>
            </a:br>
            <a:r>
              <a:rPr lang="en-US" dirty="0"/>
              <a:t>→ Likely due to CSM or shell interaction</a:t>
            </a:r>
          </a:p>
        </p:txBody>
      </p:sp>
    </p:spTree>
    <p:extLst>
      <p:ext uri="{BB962C8B-B14F-4D97-AF65-F5344CB8AC3E}">
        <p14:creationId xmlns:p14="http://schemas.microsoft.com/office/powerpoint/2010/main" val="117584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24" grpId="0" animBg="1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D5F0B-3BF4-A131-A6E8-DBB341DC3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948DEA-1D74-FE04-B326-DD264932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8BB582-4803-D8CA-E38A-14FCBBC3F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18493A-ACE5-8381-4546-22B66EE337F9}"/>
              </a:ext>
            </a:extLst>
          </p:cNvPr>
          <p:cNvSpPr txBox="1"/>
          <p:nvPr/>
        </p:nvSpPr>
        <p:spPr>
          <a:xfrm>
            <a:off x="415212" y="722595"/>
            <a:ext cx="749248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Physical Interpretation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Si II and Ca II sample </a:t>
            </a:r>
            <a:r>
              <a:rPr lang="en-US" b="1" dirty="0"/>
              <a:t>different ejecta layers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Ca II velocity sensitivity to temperature leads to:</a:t>
            </a:r>
            <a:br>
              <a:rPr lang="en-US" dirty="0"/>
            </a:br>
            <a:r>
              <a:rPr lang="en-US" dirty="0"/>
              <a:t>– Bimodality only in hotter ejecta</a:t>
            </a:r>
            <a:br>
              <a:rPr lang="en-US" dirty="0"/>
            </a:br>
            <a:r>
              <a:rPr lang="en-US" dirty="0"/>
              <a:t>– Unimodal distribution when cooler events included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HVFs trace outermost material</a:t>
            </a:r>
            <a:br>
              <a:rPr lang="en-US" dirty="0"/>
            </a:br>
            <a:r>
              <a:rPr lang="en-US" dirty="0"/>
              <a:t>– Strong HVFs associated with 91T-like SNe / young populations</a:t>
            </a:r>
            <a:br>
              <a:rPr lang="en-US" dirty="0"/>
            </a:br>
            <a:r>
              <a:rPr lang="en-US" dirty="0"/>
              <a:t>– Can alter apparent PVF velocities via CSM or shell interaction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918497-D50A-BA96-1F9F-62EC2820DE67}"/>
              </a:ext>
            </a:extLst>
          </p:cNvPr>
          <p:cNvSpPr txBox="1"/>
          <p:nvPr/>
        </p:nvSpPr>
        <p:spPr>
          <a:xfrm>
            <a:off x="415212" y="3246384"/>
            <a:ext cx="852152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Summary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First phase-matched comparison of Si II and Ca II PVF distributions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Si II always bimodal; Ca II depends on </a:t>
            </a:r>
            <a:r>
              <a:rPr lang="el-GR" dirty="0"/>
              <a:t>Δ</a:t>
            </a:r>
            <a:r>
              <a:rPr lang="en-US" dirty="0"/>
              <a:t>m₁₅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V(Si II)–</a:t>
            </a:r>
            <a:r>
              <a:rPr lang="el-GR" dirty="0"/>
              <a:t>Δ</a:t>
            </a:r>
            <a:r>
              <a:rPr lang="en-US" dirty="0"/>
              <a:t>m₁₅ correlation is </a:t>
            </a:r>
            <a:r>
              <a:rPr lang="en-US" b="1" dirty="0"/>
              <a:t>real only for HVF-weak</a:t>
            </a:r>
            <a:r>
              <a:rPr lang="en-US" dirty="0"/>
              <a:t> SNe </a:t>
            </a:r>
            <a:r>
              <a:rPr lang="en-US" dirty="0" err="1"/>
              <a:t>Ia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Provides new constraints on temperature, line-formation depth, and subclass structure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None/>
            </a:pPr>
            <a:r>
              <a:rPr lang="en-US" b="1" dirty="0"/>
              <a:t>Future Work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Larger untargeted-sample analyses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Broader phase coverage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Additional lines (S II, O I, Mg II, Fe lines)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Incorporating direct CSM diagnostics (narrow lines, early UV, radio/X-ray)</a:t>
            </a:r>
          </a:p>
        </p:txBody>
      </p:sp>
    </p:spTree>
    <p:extLst>
      <p:ext uri="{BB962C8B-B14F-4D97-AF65-F5344CB8AC3E}">
        <p14:creationId xmlns:p14="http://schemas.microsoft.com/office/powerpoint/2010/main" val="20686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23848" y="4267356"/>
            <a:ext cx="3205252" cy="114289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Rectangle 2"/>
          <p:cNvSpPr/>
          <p:nvPr/>
        </p:nvSpPr>
        <p:spPr>
          <a:xfrm>
            <a:off x="5410200" y="6054064"/>
            <a:ext cx="36054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research was supported by the Higher Education and Science Committee of MESCS RA (Research project </a:t>
            </a:r>
            <a:r>
              <a:rPr lang="en-GB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24LCG–1C021).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1D4B2F-E8D4-225C-717F-FDFF87D53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13/05/2026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71F7A-F837-8CFE-A2B8-77794BBEF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y-AM"/>
              <a:t>ԱԱԳ-2026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52EC2D-1F80-E8AE-E7EB-30CE104EC6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078" y="0"/>
            <a:ext cx="3694922" cy="36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0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es strategy  proposal presentation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ales strategy  proposal presentation" id="{046EAC39-0F7A-434B-A008-25AEA0734A86}" vid="{35BA20B6-3833-4B27-995B-0B2F0A323CD3}"/>
    </a:ext>
  </a:extLst>
</a:theme>
</file>

<file path=ppt/theme/theme2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49BB7A1-C70F-403E-B471-F185B83BA8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sales strategy proposal presentation</Template>
  <TotalTime>192</TotalTime>
  <Words>1897</Words>
  <Application>Microsoft Office PowerPoint</Application>
  <PresentationFormat>On-screen Show (4:3)</PresentationFormat>
  <Paragraphs>300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Yu Gothic UI Light</vt:lpstr>
      <vt:lpstr>Arial</vt:lpstr>
      <vt:lpstr>Calibri</vt:lpstr>
      <vt:lpstr>Calibri Light</vt:lpstr>
      <vt:lpstr>Cambria Math</vt:lpstr>
      <vt:lpstr>Georgia</vt:lpstr>
      <vt:lpstr>Sylfaen</vt:lpstr>
      <vt:lpstr>Times New Roman</vt:lpstr>
      <vt:lpstr>Wingdings 2</vt:lpstr>
      <vt:lpstr>Sales strategy  proposal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 Ia Supernova (models)</vt:lpstr>
      <vt:lpstr>Type Ia Supernova (models)</vt:lpstr>
      <vt:lpstr>Type Ia Supernova (models)</vt:lpstr>
      <vt:lpstr>Type Ia SNe (explosion of C/O white dwarf)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>Artur HAKOBYAN</cp:lastModifiedBy>
  <cp:revision>28</cp:revision>
  <dcterms:created xsi:type="dcterms:W3CDTF">2016-01-30T12:55:44Z</dcterms:created>
  <dcterms:modified xsi:type="dcterms:W3CDTF">2026-05-10T19:04:24Z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TC034605579991</vt:lpwstr>
  </property>
</Properties>
</file>